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Open Sans Bold" panose="020B0604020202020204" charset="0"/>
      <p:regular r:id="rId21"/>
    </p:embeddedFont>
    <p:embeddedFont>
      <p:font typeface="TT Chocolates Ultra-Bold" panose="020B0604020202020204" charset="0"/>
      <p:regular r:id="rId22"/>
    </p:embeddedFont>
    <p:embeddedFont>
      <p:font typeface="League Spartan" panose="020B0604020202020204" charset="0"/>
      <p:regular r:id="rId23"/>
    </p:embeddedFont>
    <p:embeddedFont>
      <p:font typeface="Questrial" panose="020B0604020202020204" charset="0"/>
      <p:regular r:id="rId24"/>
    </p:embeddedFont>
    <p:embeddedFont>
      <p:font typeface="TT Chocolates Bold"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Bacteriu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Bacteria"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en.wikipedia.org/wiki/Bacteriostatic" TargetMode="External"/><Relationship Id="rId5" Type="http://schemas.openxmlformats.org/officeDocument/2006/relationships/hyperlink" Target="http://en.wikipedia.org/wiki/Bactericidal" TargetMode="External"/><Relationship Id="rId4" Type="http://schemas.openxmlformats.org/officeDocument/2006/relationships/hyperlink" Target="http://en.wikipedia.org/wiki/Antibioti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lsi.org/" TargetMode="External"/><Relationship Id="rId2" Type="http://schemas.openxmlformats.org/officeDocument/2006/relationships/hyperlink" Target="https://microbiologie-clinique.com/mueller-hinton-agar.html" TargetMode="External"/><Relationship Id="rId1" Type="http://schemas.openxmlformats.org/officeDocument/2006/relationships/slideLayout" Target="../slideLayouts/slideLayout7.xml"/><Relationship Id="rId4" Type="http://schemas.openxmlformats.org/officeDocument/2006/relationships/hyperlink" Target="https://www.eucast.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lsi.org/" TargetMode="External"/><Relationship Id="rId2" Type="http://schemas.openxmlformats.org/officeDocument/2006/relationships/hyperlink" Target="https://microbiologie-clinique.com/mueller-hinton-agar.html" TargetMode="External"/><Relationship Id="rId1" Type="http://schemas.openxmlformats.org/officeDocument/2006/relationships/slideLayout" Target="../slideLayouts/slideLayout7.xml"/><Relationship Id="rId4" Type="http://schemas.openxmlformats.org/officeDocument/2006/relationships/hyperlink" Target="https://www.eucast.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15894" y="1832029"/>
            <a:ext cx="7706695" cy="6622941"/>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D7377"/>
            </a:solidFill>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356698" y="2387829"/>
            <a:ext cx="6534491" cy="5511342"/>
            <a:chOff x="0" y="0"/>
            <a:chExt cx="1721018" cy="1451547"/>
          </a:xfrm>
        </p:grpSpPr>
        <p:sp>
          <p:nvSpPr>
            <p:cNvPr id="6" name="Freeform 6"/>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solidFill>
              <a:srgbClr val="0D7377"/>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38975" y="9447772"/>
            <a:ext cx="4393457" cy="839228"/>
            <a:chOff x="0" y="0"/>
            <a:chExt cx="1157124" cy="221031"/>
          </a:xfrm>
        </p:grpSpPr>
        <p:sp>
          <p:nvSpPr>
            <p:cNvPr id="9" name="Freeform 9"/>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718414" y="0"/>
            <a:ext cx="4393457" cy="839228"/>
            <a:chOff x="0" y="0"/>
            <a:chExt cx="1157124" cy="221031"/>
          </a:xfrm>
        </p:grpSpPr>
        <p:sp>
          <p:nvSpPr>
            <p:cNvPr id="12" name="Freeform 12"/>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7820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523559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4088612" y="9258300"/>
            <a:ext cx="2664422" cy="1218172"/>
            <a:chOff x="0" y="0"/>
            <a:chExt cx="483446" cy="221031"/>
          </a:xfrm>
        </p:grpSpPr>
        <p:sp>
          <p:nvSpPr>
            <p:cNvPr id="21" name="Freeform 21"/>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22" name="TextBox 22"/>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6846001" y="-189472"/>
            <a:ext cx="2664422" cy="1218172"/>
            <a:chOff x="0" y="0"/>
            <a:chExt cx="483446" cy="221031"/>
          </a:xfrm>
        </p:grpSpPr>
        <p:sp>
          <p:nvSpPr>
            <p:cNvPr id="24" name="Freeform 24"/>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25" name="TextBox 25"/>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8312192" y="2239999"/>
            <a:ext cx="6748855" cy="5879602"/>
            <a:chOff x="0" y="0"/>
            <a:chExt cx="6350000" cy="5532120"/>
          </a:xfrm>
        </p:grpSpPr>
        <p:sp>
          <p:nvSpPr>
            <p:cNvPr id="27" name="Freeform 27"/>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grpSp>
        <p:nvGrpSpPr>
          <p:cNvPr id="28" name="Group 28"/>
          <p:cNvGrpSpPr>
            <a:grpSpLocks noChangeAspect="1"/>
          </p:cNvGrpSpPr>
          <p:nvPr/>
        </p:nvGrpSpPr>
        <p:grpSpPr>
          <a:xfrm>
            <a:off x="8870929" y="2741540"/>
            <a:ext cx="5631380" cy="4876521"/>
            <a:chOff x="0" y="0"/>
            <a:chExt cx="4282440" cy="3708400"/>
          </a:xfrm>
        </p:grpSpPr>
        <p:sp>
          <p:nvSpPr>
            <p:cNvPr id="29" name="Freeform 2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30" name="AutoShape 3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31" name="AutoShape 3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32" name="Group 32"/>
          <p:cNvGrpSpPr/>
          <p:nvPr/>
        </p:nvGrpSpPr>
        <p:grpSpPr>
          <a:xfrm>
            <a:off x="360006" y="5179800"/>
            <a:ext cx="6393028" cy="3275171"/>
            <a:chOff x="41527" y="-275461"/>
            <a:chExt cx="1798713" cy="921488"/>
          </a:xfrm>
        </p:grpSpPr>
        <p:sp>
          <p:nvSpPr>
            <p:cNvPr id="33" name="Freeform 33"/>
            <p:cNvSpPr/>
            <p:nvPr/>
          </p:nvSpPr>
          <p:spPr>
            <a:xfrm>
              <a:off x="41527" y="52795"/>
              <a:ext cx="1798713" cy="256761"/>
            </a:xfrm>
            <a:custGeom>
              <a:avLst/>
              <a:gdLst/>
              <a:ahLst/>
              <a:cxnLst/>
              <a:rect l="l" t="t" r="r" b="b"/>
              <a:pathLst>
                <a:path w="1798713" h="256761">
                  <a:moveTo>
                    <a:pt x="0" y="0"/>
                  </a:moveTo>
                  <a:lnTo>
                    <a:pt x="1798713" y="0"/>
                  </a:lnTo>
                  <a:lnTo>
                    <a:pt x="1798713" y="256761"/>
                  </a:lnTo>
                  <a:lnTo>
                    <a:pt x="0" y="256761"/>
                  </a:lnTo>
                  <a:close/>
                </a:path>
              </a:pathLst>
            </a:custGeom>
            <a:solidFill>
              <a:srgbClr val="F8F5FF"/>
            </a:solidFill>
            <a:ln w="9525" cap="sq">
              <a:solidFill>
                <a:srgbClr val="231076"/>
              </a:solidFill>
              <a:prstDash val="solid"/>
              <a:miter/>
            </a:ln>
          </p:spPr>
        </p:sp>
        <p:sp>
          <p:nvSpPr>
            <p:cNvPr id="34" name="TextBox 34"/>
            <p:cNvSpPr txBox="1"/>
            <p:nvPr/>
          </p:nvSpPr>
          <p:spPr>
            <a:xfrm>
              <a:off x="87702" y="-275461"/>
              <a:ext cx="1663083" cy="921488"/>
            </a:xfrm>
            <a:prstGeom prst="rect">
              <a:avLst/>
            </a:prstGeom>
          </p:spPr>
          <p:txBody>
            <a:bodyPr lIns="34560" tIns="34560" rIns="34560" bIns="34560" rtlCol="0" anchor="ctr"/>
            <a:lstStyle/>
            <a:p>
              <a:pPr algn="ctr">
                <a:lnSpc>
                  <a:spcPts val="3357"/>
                </a:lnSpc>
              </a:pPr>
              <a:r>
                <a:rPr lang="en-US" sz="2752" dirty="0">
                  <a:solidFill>
                    <a:srgbClr val="0E0340"/>
                  </a:solidFill>
                  <a:latin typeface="Questrial"/>
                </a:rPr>
                <a:t>Department of Pathological Analyses</a:t>
              </a:r>
            </a:p>
          </p:txBody>
        </p:sp>
      </p:grpSp>
      <p:grpSp>
        <p:nvGrpSpPr>
          <p:cNvPr id="35" name="Group 35"/>
          <p:cNvGrpSpPr/>
          <p:nvPr/>
        </p:nvGrpSpPr>
        <p:grpSpPr>
          <a:xfrm>
            <a:off x="392510" y="7448551"/>
            <a:ext cx="6308450" cy="1976086"/>
            <a:chOff x="3754" y="-181955"/>
            <a:chExt cx="1779022" cy="812800"/>
          </a:xfrm>
        </p:grpSpPr>
        <p:sp>
          <p:nvSpPr>
            <p:cNvPr id="36" name="Freeform 36"/>
            <p:cNvSpPr/>
            <p:nvPr/>
          </p:nvSpPr>
          <p:spPr>
            <a:xfrm>
              <a:off x="10100" y="-172306"/>
              <a:ext cx="1665515" cy="263186"/>
            </a:xfrm>
            <a:custGeom>
              <a:avLst/>
              <a:gdLst/>
              <a:ahLst/>
              <a:cxnLst/>
              <a:rect l="l" t="t" r="r" b="b"/>
              <a:pathLst>
                <a:path w="1665515" h="263186">
                  <a:moveTo>
                    <a:pt x="0" y="0"/>
                  </a:moveTo>
                  <a:lnTo>
                    <a:pt x="1665515" y="0"/>
                  </a:lnTo>
                  <a:lnTo>
                    <a:pt x="1665515" y="263186"/>
                  </a:lnTo>
                  <a:lnTo>
                    <a:pt x="0" y="263186"/>
                  </a:lnTo>
                  <a:close/>
                </a:path>
              </a:pathLst>
            </a:custGeom>
            <a:solidFill>
              <a:srgbClr val="FBFBF9"/>
            </a:solidFill>
          </p:spPr>
        </p:sp>
        <p:sp>
          <p:nvSpPr>
            <p:cNvPr id="37" name="TextBox 37"/>
            <p:cNvSpPr txBox="1"/>
            <p:nvPr/>
          </p:nvSpPr>
          <p:spPr>
            <a:xfrm>
              <a:off x="3754" y="-181955"/>
              <a:ext cx="1779022" cy="812800"/>
            </a:xfrm>
            <a:prstGeom prst="rect">
              <a:avLst/>
            </a:prstGeom>
          </p:spPr>
          <p:txBody>
            <a:bodyPr lIns="165100" tIns="165100" rIns="165100" bIns="165100" rtlCol="0" anchor="ctr"/>
            <a:lstStyle/>
            <a:p>
              <a:pPr algn="ctr">
                <a:lnSpc>
                  <a:spcPts val="2595"/>
                </a:lnSpc>
              </a:pPr>
              <a:r>
                <a:rPr lang="en-US" sz="2199" dirty="0">
                  <a:solidFill>
                    <a:srgbClr val="000000"/>
                  </a:solidFill>
                  <a:latin typeface="TT Chocolates Bold"/>
                </a:rPr>
                <a:t>Presented by </a:t>
              </a:r>
              <a:r>
                <a:rPr lang="en-US" sz="2199" dirty="0" err="1">
                  <a:solidFill>
                    <a:srgbClr val="000000"/>
                  </a:solidFill>
                  <a:latin typeface="TT Chocolates Bold"/>
                </a:rPr>
                <a:t>Prof.Dr</a:t>
              </a:r>
              <a:r>
                <a:rPr lang="en-US" sz="2199" dirty="0">
                  <a:solidFill>
                    <a:srgbClr val="000000"/>
                  </a:solidFill>
                  <a:latin typeface="TT Chocolates Bold"/>
                </a:rPr>
                <a:t>. </a:t>
              </a:r>
              <a:r>
                <a:rPr lang="en-US" sz="2199" dirty="0" err="1">
                  <a:solidFill>
                    <a:srgbClr val="000000"/>
                  </a:solidFill>
                  <a:latin typeface="TT Chocolates Bold"/>
                </a:rPr>
                <a:t>Saad</a:t>
              </a:r>
              <a:r>
                <a:rPr lang="en-US" sz="2199" dirty="0">
                  <a:solidFill>
                    <a:srgbClr val="000000"/>
                  </a:solidFill>
                  <a:latin typeface="TT Chocolates Bold"/>
                </a:rPr>
                <a:t> S. Mahdi Al-</a:t>
              </a:r>
              <a:r>
                <a:rPr lang="en-US" sz="2199" dirty="0" err="1">
                  <a:solidFill>
                    <a:srgbClr val="000000"/>
                  </a:solidFill>
                  <a:latin typeface="TT Chocolates Bold"/>
                </a:rPr>
                <a:t>Amara</a:t>
              </a:r>
              <a:r>
                <a:rPr lang="en-US" sz="2199" dirty="0" err="1">
                  <a:solidFill>
                    <a:srgbClr val="FFFFFF"/>
                  </a:solidFill>
                  <a:latin typeface="TT Chocolates Bold"/>
                </a:rPr>
                <a:t>di</a:t>
              </a:r>
              <a:r>
                <a:rPr lang="en-US" sz="2199" dirty="0">
                  <a:solidFill>
                    <a:srgbClr val="FFFFFF"/>
                  </a:solidFill>
                  <a:latin typeface="TT Chocolates Bold"/>
                </a:rPr>
                <a:t> Al-Amara</a:t>
              </a:r>
            </a:p>
          </p:txBody>
        </p:sp>
      </p:grpSp>
      <p:sp>
        <p:nvSpPr>
          <p:cNvPr id="38" name="TextBox 38"/>
          <p:cNvSpPr txBox="1"/>
          <p:nvPr/>
        </p:nvSpPr>
        <p:spPr>
          <a:xfrm>
            <a:off x="402430" y="4115014"/>
            <a:ext cx="7103915" cy="1255420"/>
          </a:xfrm>
          <a:prstGeom prst="rect">
            <a:avLst/>
          </a:prstGeom>
        </p:spPr>
        <p:txBody>
          <a:bodyPr lIns="0" tIns="0" rIns="0" bIns="0" rtlCol="0" anchor="t">
            <a:spAutoFit/>
          </a:bodyPr>
          <a:lstStyle/>
          <a:p>
            <a:pPr algn="ctr">
              <a:lnSpc>
                <a:spcPts val="4800"/>
              </a:lnSpc>
            </a:pPr>
            <a:r>
              <a:rPr lang="en-US" sz="4800">
                <a:solidFill>
                  <a:srgbClr val="606060"/>
                </a:solidFill>
                <a:latin typeface="League Spartan"/>
              </a:rPr>
              <a:t>ANTIMICROBIAL SUSCEPTIBILITY TEST</a:t>
            </a:r>
          </a:p>
        </p:txBody>
      </p:sp>
      <p:sp>
        <p:nvSpPr>
          <p:cNvPr id="39" name="TextBox 39"/>
          <p:cNvSpPr txBox="1"/>
          <p:nvPr/>
        </p:nvSpPr>
        <p:spPr>
          <a:xfrm>
            <a:off x="534589" y="863981"/>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40" name="TextBox 40"/>
          <p:cNvSpPr txBox="1"/>
          <p:nvPr/>
        </p:nvSpPr>
        <p:spPr>
          <a:xfrm>
            <a:off x="416685" y="2041668"/>
            <a:ext cx="8972201" cy="327661"/>
          </a:xfrm>
          <a:prstGeom prst="rect">
            <a:avLst/>
          </a:prstGeom>
        </p:spPr>
        <p:txBody>
          <a:bodyPr lIns="0" tIns="0" rIns="0" bIns="0" rtlCol="0" anchor="t">
            <a:spAutoFit/>
          </a:bodyPr>
          <a:lstStyle/>
          <a:p>
            <a:pPr marL="0" lvl="0" indent="0">
              <a:lnSpc>
                <a:spcPts val="2400"/>
              </a:lnSpc>
            </a:pPr>
            <a:r>
              <a:rPr lang="en-US" sz="2400">
                <a:solidFill>
                  <a:srgbClr val="0E0340"/>
                </a:solidFill>
                <a:latin typeface="TT Chocolates Ultra-Bold"/>
              </a:rPr>
              <a:t>M.SC.LECTURE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78202" y="9258300"/>
            <a:ext cx="2664422" cy="1218172"/>
            <a:chOff x="0" y="0"/>
            <a:chExt cx="483446" cy="221031"/>
          </a:xfrm>
        </p:grpSpPr>
        <p:sp>
          <p:nvSpPr>
            <p:cNvPr id="6" name="Freeform 6"/>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08861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12" name="AutoShape 12"/>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13" name="Group 13"/>
          <p:cNvGrpSpPr/>
          <p:nvPr/>
        </p:nvGrpSpPr>
        <p:grpSpPr>
          <a:xfrm rot="5400000">
            <a:off x="4884498" y="5173042"/>
            <a:ext cx="9167020" cy="221669"/>
            <a:chOff x="0" y="0"/>
            <a:chExt cx="1157124" cy="27981"/>
          </a:xfrm>
        </p:grpSpPr>
        <p:sp>
          <p:nvSpPr>
            <p:cNvPr id="14" name="Freeform 14"/>
            <p:cNvSpPr/>
            <p:nvPr/>
          </p:nvSpPr>
          <p:spPr>
            <a:xfrm>
              <a:off x="0" y="0"/>
              <a:ext cx="1157125" cy="27981"/>
            </a:xfrm>
            <a:custGeom>
              <a:avLst/>
              <a:gdLst/>
              <a:ahLst/>
              <a:cxnLst/>
              <a:rect l="l" t="t" r="r" b="b"/>
              <a:pathLst>
                <a:path w="1157125" h="27981">
                  <a:moveTo>
                    <a:pt x="203200" y="0"/>
                  </a:moveTo>
                  <a:lnTo>
                    <a:pt x="1157125" y="0"/>
                  </a:lnTo>
                  <a:lnTo>
                    <a:pt x="953925" y="27981"/>
                  </a:lnTo>
                  <a:lnTo>
                    <a:pt x="0" y="27981"/>
                  </a:lnTo>
                  <a:lnTo>
                    <a:pt x="203200" y="0"/>
                  </a:lnTo>
                  <a:close/>
                </a:path>
              </a:pathLst>
            </a:custGeom>
            <a:solidFill>
              <a:srgbClr val="0D7377"/>
            </a:solidFill>
          </p:spPr>
        </p:sp>
        <p:sp>
          <p:nvSpPr>
            <p:cNvPr id="15" name="TextBox 15"/>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9574594" y="2906105"/>
            <a:ext cx="8569674" cy="4061892"/>
          </a:xfrm>
          <a:custGeom>
            <a:avLst/>
            <a:gdLst/>
            <a:ahLst/>
            <a:cxnLst/>
            <a:rect l="l" t="t" r="r" b="b"/>
            <a:pathLst>
              <a:path w="8569674" h="4061892">
                <a:moveTo>
                  <a:pt x="0" y="0"/>
                </a:moveTo>
                <a:lnTo>
                  <a:pt x="8569675" y="0"/>
                </a:lnTo>
                <a:lnTo>
                  <a:pt x="8569675" y="4061892"/>
                </a:lnTo>
                <a:lnTo>
                  <a:pt x="0" y="4061892"/>
                </a:lnTo>
                <a:lnTo>
                  <a:pt x="0" y="0"/>
                </a:lnTo>
                <a:close/>
              </a:path>
            </a:pathLst>
          </a:custGeom>
          <a:blipFill>
            <a:blip r:embed="rId2"/>
            <a:stretch>
              <a:fillRect l="-16418" r="-7355"/>
            </a:stretch>
          </a:blipFill>
        </p:spPr>
      </p:sp>
      <p:sp>
        <p:nvSpPr>
          <p:cNvPr id="17" name="TextBox 17"/>
          <p:cNvSpPr txBox="1"/>
          <p:nvPr/>
        </p:nvSpPr>
        <p:spPr>
          <a:xfrm>
            <a:off x="117904" y="533594"/>
            <a:ext cx="9239269" cy="8514417"/>
          </a:xfrm>
          <a:prstGeom prst="rect">
            <a:avLst/>
          </a:prstGeom>
        </p:spPr>
        <p:txBody>
          <a:bodyPr lIns="0" tIns="0" rIns="0" bIns="0" rtlCol="0" anchor="t">
            <a:spAutoFit/>
          </a:bodyPr>
          <a:lstStyle/>
          <a:p>
            <a:pPr>
              <a:lnSpc>
                <a:spcPts val="4251"/>
              </a:lnSpc>
            </a:pPr>
            <a:r>
              <a:rPr lang="en-US" sz="3036">
                <a:solidFill>
                  <a:srgbClr val="0E0340"/>
                </a:solidFill>
                <a:latin typeface="Open Sans Bold"/>
              </a:rPr>
              <a:t>  </a:t>
            </a:r>
            <a:r>
              <a:rPr lang="en-US" sz="3036" u="sng">
                <a:solidFill>
                  <a:srgbClr val="FF3131"/>
                </a:solidFill>
                <a:latin typeface="Open Sans Bold"/>
              </a:rPr>
              <a:t>Disc diffusion method (Kirby-Bauer meth﻿od)</a:t>
            </a:r>
          </a:p>
          <a:p>
            <a:pPr>
              <a:lnSpc>
                <a:spcPts val="4251"/>
              </a:lnSpc>
              <a:spcBef>
                <a:spcPct val="0"/>
              </a:spcBef>
            </a:pPr>
            <a:endParaRPr lang="en-US" sz="3036" u="sng">
              <a:solidFill>
                <a:srgbClr val="FF3131"/>
              </a:solidFill>
              <a:latin typeface="Open Sans Bold"/>
            </a:endParaRPr>
          </a:p>
          <a:p>
            <a:pPr marL="655633" lvl="1" indent="-327816">
              <a:lnSpc>
                <a:spcPts val="4251"/>
              </a:lnSpc>
              <a:spcBef>
                <a:spcPct val="0"/>
              </a:spcBef>
              <a:buFont typeface="Arial"/>
              <a:buChar char="•"/>
            </a:pPr>
            <a:r>
              <a:rPr lang="en-US" sz="3036">
                <a:solidFill>
                  <a:srgbClr val="0E0340"/>
                </a:solidFill>
                <a:latin typeface="Open Sans Bold"/>
              </a:rPr>
              <a:t>Small filter paper disks containing antibiotics are placed onto a plate upon which bacteria are growing. The antibiotic diffuses from the disk into the agar . If the bacteria are sensitive to the antibiotic, a clear ring, or zone of inhibition, is seen around the disk indicating poor growth. Using special comparators that interpret the diameter of the zones of inhibition, consequently the organism can be described as resistant, intermediate, or sensitive. Tables are used to determine the breakpoint for each drug.</a:t>
            </a:r>
          </a:p>
          <a:p>
            <a:pPr>
              <a:lnSpc>
                <a:spcPts val="4251"/>
              </a:lnSpc>
            </a:pPr>
            <a:endParaRPr lang="en-US" sz="3036">
              <a:solidFill>
                <a:srgbClr val="0E0340"/>
              </a:solidFill>
              <a:latin typeface="Open Sans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6" name="AutoShape 6"/>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7" name="Group 7"/>
          <p:cNvGrpSpPr/>
          <p:nvPr/>
        </p:nvGrpSpPr>
        <p:grpSpPr>
          <a:xfrm>
            <a:off x="16846001" y="-189472"/>
            <a:ext cx="2664422" cy="1218172"/>
            <a:chOff x="0" y="0"/>
            <a:chExt cx="483446" cy="221031"/>
          </a:xfrm>
        </p:grpSpPr>
        <p:sp>
          <p:nvSpPr>
            <p:cNvPr id="8" name="Freeform 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787216" y="1028700"/>
            <a:ext cx="10729945" cy="7018301"/>
          </a:xfrm>
          <a:custGeom>
            <a:avLst/>
            <a:gdLst/>
            <a:ahLst/>
            <a:cxnLst/>
            <a:rect l="l" t="t" r="r" b="b"/>
            <a:pathLst>
              <a:path w="10729945" h="7018301">
                <a:moveTo>
                  <a:pt x="0" y="0"/>
                </a:moveTo>
                <a:lnTo>
                  <a:pt x="10729945" y="0"/>
                </a:lnTo>
                <a:lnTo>
                  <a:pt x="10729945" y="7018301"/>
                </a:lnTo>
                <a:lnTo>
                  <a:pt x="0" y="7018301"/>
                </a:lnTo>
                <a:lnTo>
                  <a:pt x="0" y="0"/>
                </a:lnTo>
                <a:close/>
              </a:path>
            </a:pathLst>
          </a:custGeom>
          <a:blipFill>
            <a:blip r:embed="rId2"/>
            <a:stretch>
              <a:fillRect l="-6076" t="-4613" b="-4613"/>
            </a:stretch>
          </a:blipFill>
        </p:spPr>
      </p:sp>
      <p:sp>
        <p:nvSpPr>
          <p:cNvPr id="11" name="Freeform 11"/>
          <p:cNvSpPr/>
          <p:nvPr/>
        </p:nvSpPr>
        <p:spPr>
          <a:xfrm>
            <a:off x="10890451" y="2756004"/>
            <a:ext cx="7222544" cy="5773507"/>
          </a:xfrm>
          <a:custGeom>
            <a:avLst/>
            <a:gdLst/>
            <a:ahLst/>
            <a:cxnLst/>
            <a:rect l="l" t="t" r="r" b="b"/>
            <a:pathLst>
              <a:path w="7222544" h="5773507">
                <a:moveTo>
                  <a:pt x="0" y="0"/>
                </a:moveTo>
                <a:lnTo>
                  <a:pt x="7222545" y="0"/>
                </a:lnTo>
                <a:lnTo>
                  <a:pt x="7222545" y="5773507"/>
                </a:lnTo>
                <a:lnTo>
                  <a:pt x="0" y="5773507"/>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6" name="AutoShape 6"/>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7" name="Freeform 7"/>
          <p:cNvSpPr/>
          <p:nvPr/>
        </p:nvSpPr>
        <p:spPr>
          <a:xfrm>
            <a:off x="3810413" y="0"/>
            <a:ext cx="12369714" cy="9894744"/>
          </a:xfrm>
          <a:custGeom>
            <a:avLst/>
            <a:gdLst/>
            <a:ahLst/>
            <a:cxnLst/>
            <a:rect l="l" t="t" r="r" b="b"/>
            <a:pathLst>
              <a:path w="12369714" h="9894744">
                <a:moveTo>
                  <a:pt x="0" y="0"/>
                </a:moveTo>
                <a:lnTo>
                  <a:pt x="12369714" y="0"/>
                </a:lnTo>
                <a:lnTo>
                  <a:pt x="12369714" y="9894744"/>
                </a:lnTo>
                <a:lnTo>
                  <a:pt x="0" y="9894744"/>
                </a:lnTo>
                <a:lnTo>
                  <a:pt x="0" y="0"/>
                </a:lnTo>
                <a:close/>
              </a:path>
            </a:pathLst>
          </a:custGeom>
          <a:blipFill>
            <a:blip r:embed="rId2"/>
            <a:stretch>
              <a:fillRect l="-12455" r="-2699"/>
            </a:stretch>
          </a:blipFill>
        </p:spPr>
      </p:sp>
      <p:grpSp>
        <p:nvGrpSpPr>
          <p:cNvPr id="8" name="Group 8"/>
          <p:cNvGrpSpPr/>
          <p:nvPr/>
        </p:nvGrpSpPr>
        <p:grpSpPr>
          <a:xfrm>
            <a:off x="16846001" y="-189472"/>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6" name="AutoShape 6"/>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7" name="Group 7"/>
          <p:cNvGrpSpPr/>
          <p:nvPr/>
        </p:nvGrpSpPr>
        <p:grpSpPr>
          <a:xfrm>
            <a:off x="16846001" y="-189472"/>
            <a:ext cx="2664422" cy="1218172"/>
            <a:chOff x="0" y="0"/>
            <a:chExt cx="483446" cy="221031"/>
          </a:xfrm>
        </p:grpSpPr>
        <p:sp>
          <p:nvSpPr>
            <p:cNvPr id="8" name="Freeform 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921946" y="1028700"/>
            <a:ext cx="16455258" cy="8742555"/>
          </a:xfrm>
          <a:custGeom>
            <a:avLst/>
            <a:gdLst/>
            <a:ahLst/>
            <a:cxnLst/>
            <a:rect l="l" t="t" r="r" b="b"/>
            <a:pathLst>
              <a:path w="16455258" h="8742555">
                <a:moveTo>
                  <a:pt x="0" y="0"/>
                </a:moveTo>
                <a:lnTo>
                  <a:pt x="16455258" y="0"/>
                </a:lnTo>
                <a:lnTo>
                  <a:pt x="16455258" y="8742555"/>
                </a:lnTo>
                <a:lnTo>
                  <a:pt x="0" y="8742555"/>
                </a:lnTo>
                <a:lnTo>
                  <a:pt x="0" y="0"/>
                </a:lnTo>
                <a:close/>
              </a:path>
            </a:pathLst>
          </a:custGeom>
          <a:blipFill>
            <a:blip r:embed="rId2"/>
            <a:stretch>
              <a:fillRect t="-516" r="-8" b="-677"/>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3" name="AutoShape 3"/>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4" name="Group 4"/>
          <p:cNvGrpSpPr/>
          <p:nvPr/>
        </p:nvGrpSpPr>
        <p:grpSpPr>
          <a:xfrm rot="5400000">
            <a:off x="4884498" y="5173042"/>
            <a:ext cx="9167020" cy="221669"/>
            <a:chOff x="0" y="0"/>
            <a:chExt cx="1157124" cy="27981"/>
          </a:xfrm>
        </p:grpSpPr>
        <p:sp>
          <p:nvSpPr>
            <p:cNvPr id="5" name="Freeform 5"/>
            <p:cNvSpPr/>
            <p:nvPr/>
          </p:nvSpPr>
          <p:spPr>
            <a:xfrm>
              <a:off x="0" y="0"/>
              <a:ext cx="1157125" cy="27981"/>
            </a:xfrm>
            <a:custGeom>
              <a:avLst/>
              <a:gdLst/>
              <a:ahLst/>
              <a:cxnLst/>
              <a:rect l="l" t="t" r="r" b="b"/>
              <a:pathLst>
                <a:path w="1157125" h="27981">
                  <a:moveTo>
                    <a:pt x="203200" y="0"/>
                  </a:moveTo>
                  <a:lnTo>
                    <a:pt x="1157125" y="0"/>
                  </a:lnTo>
                  <a:lnTo>
                    <a:pt x="953925" y="27981"/>
                  </a:lnTo>
                  <a:lnTo>
                    <a:pt x="0" y="27981"/>
                  </a:lnTo>
                  <a:lnTo>
                    <a:pt x="203200" y="0"/>
                  </a:lnTo>
                  <a:close/>
                </a:path>
              </a:pathLst>
            </a:custGeom>
            <a:solidFill>
              <a:srgbClr val="0D7377"/>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3166" y="75724"/>
            <a:ext cx="9040834" cy="10125235"/>
          </a:xfrm>
          <a:prstGeom prst="rect">
            <a:avLst/>
          </a:prstGeom>
        </p:spPr>
        <p:txBody>
          <a:bodyPr lIns="0" tIns="0" rIns="0" bIns="0" rtlCol="0" anchor="t">
            <a:spAutoFit/>
          </a:bodyPr>
          <a:lstStyle/>
          <a:p>
            <a:pPr algn="ctr">
              <a:lnSpc>
                <a:spcPts val="3973"/>
              </a:lnSpc>
            </a:pPr>
            <a:r>
              <a:rPr lang="en-US" sz="2838">
                <a:solidFill>
                  <a:srgbClr val="0E0340"/>
                </a:solidFill>
                <a:latin typeface="Open Sans Bold"/>
              </a:rPr>
              <a:t>  </a:t>
            </a:r>
            <a:r>
              <a:rPr lang="en-US" sz="2838" u="sng">
                <a:solidFill>
                  <a:srgbClr val="FF3131"/>
                </a:solidFill>
                <a:latin typeface="Open Sans Bold"/>
              </a:rPr>
              <a:t>Broth microdilution method</a:t>
            </a:r>
          </a:p>
          <a:p>
            <a:pPr>
              <a:lnSpc>
                <a:spcPts val="3973"/>
              </a:lnSpc>
              <a:spcBef>
                <a:spcPct val="0"/>
              </a:spcBef>
            </a:pPr>
            <a:endParaRPr lang="en-US" sz="2838" u="sng">
              <a:solidFill>
                <a:srgbClr val="FF3131"/>
              </a:solidFill>
              <a:latin typeface="Open Sans Bold"/>
            </a:endParaRPr>
          </a:p>
          <a:p>
            <a:pPr>
              <a:lnSpc>
                <a:spcPts val="3843"/>
              </a:lnSpc>
              <a:spcBef>
                <a:spcPct val="0"/>
              </a:spcBef>
            </a:pPr>
            <a:r>
              <a:rPr lang="en-US" sz="2745">
                <a:solidFill>
                  <a:srgbClr val="0E0340"/>
                </a:solidFill>
                <a:latin typeface="Open Sans Bold"/>
              </a:rPr>
              <a:t>1.Number sterile capped test tubes 1 through 9. All of the following steps are carried out using aseptic technique.</a:t>
            </a:r>
          </a:p>
          <a:p>
            <a:pPr>
              <a:lnSpc>
                <a:spcPts val="3843"/>
              </a:lnSpc>
              <a:spcBef>
                <a:spcPct val="0"/>
              </a:spcBef>
            </a:pPr>
            <a:endParaRPr lang="en-US" sz="2745">
              <a:solidFill>
                <a:srgbClr val="0E0340"/>
              </a:solidFill>
              <a:latin typeface="Open Sans Bold"/>
            </a:endParaRPr>
          </a:p>
          <a:p>
            <a:pPr>
              <a:lnSpc>
                <a:spcPts val="3843"/>
              </a:lnSpc>
              <a:spcBef>
                <a:spcPct val="0"/>
              </a:spcBef>
            </a:pPr>
            <a:r>
              <a:rPr lang="en-US" sz="2745">
                <a:solidFill>
                  <a:srgbClr val="0E0340"/>
                </a:solidFill>
                <a:latin typeface="Open Sans Bold"/>
              </a:rPr>
              <a:t>2.Add 2.0 ml of tetracycline solution (100 ug/ml) to the first tube. Add 1.0 ml of sterile broth to all other tubes.</a:t>
            </a:r>
          </a:p>
          <a:p>
            <a:pPr>
              <a:lnSpc>
                <a:spcPts val="3843"/>
              </a:lnSpc>
              <a:spcBef>
                <a:spcPct val="0"/>
              </a:spcBef>
            </a:pPr>
            <a:endParaRPr lang="en-US" sz="2745">
              <a:solidFill>
                <a:srgbClr val="0E0340"/>
              </a:solidFill>
              <a:latin typeface="Open Sans Bold"/>
            </a:endParaRPr>
          </a:p>
          <a:p>
            <a:pPr>
              <a:lnSpc>
                <a:spcPts val="3843"/>
              </a:lnSpc>
              <a:spcBef>
                <a:spcPct val="0"/>
              </a:spcBef>
            </a:pPr>
            <a:r>
              <a:rPr lang="en-US" sz="2745">
                <a:solidFill>
                  <a:srgbClr val="0E0340"/>
                </a:solidFill>
                <a:latin typeface="Open Sans Bold"/>
              </a:rPr>
              <a:t>3.Transfer 1.0 ml from the first tube to the second tube.</a:t>
            </a:r>
          </a:p>
          <a:p>
            <a:pPr>
              <a:lnSpc>
                <a:spcPts val="3843"/>
              </a:lnSpc>
              <a:spcBef>
                <a:spcPct val="0"/>
              </a:spcBef>
            </a:pPr>
            <a:endParaRPr lang="en-US" sz="2745">
              <a:solidFill>
                <a:srgbClr val="0E0340"/>
              </a:solidFill>
              <a:latin typeface="Open Sans Bold"/>
            </a:endParaRPr>
          </a:p>
          <a:p>
            <a:pPr>
              <a:lnSpc>
                <a:spcPts val="3843"/>
              </a:lnSpc>
              <a:spcBef>
                <a:spcPct val="0"/>
              </a:spcBef>
            </a:pPr>
            <a:r>
              <a:rPr lang="en-US" sz="2745">
                <a:solidFill>
                  <a:srgbClr val="0E0340"/>
                </a:solidFill>
                <a:latin typeface="Open Sans Bold"/>
              </a:rPr>
              <a:t>4.Using a separate pipette, mix the contents of this tube and transfer 1.0 ml to the third tube.</a:t>
            </a:r>
          </a:p>
          <a:p>
            <a:pPr>
              <a:lnSpc>
                <a:spcPts val="3843"/>
              </a:lnSpc>
              <a:spcBef>
                <a:spcPct val="0"/>
              </a:spcBef>
            </a:pPr>
            <a:endParaRPr lang="en-US" sz="2745">
              <a:solidFill>
                <a:srgbClr val="0E0340"/>
              </a:solidFill>
              <a:latin typeface="Open Sans Bold"/>
            </a:endParaRPr>
          </a:p>
          <a:p>
            <a:pPr>
              <a:lnSpc>
                <a:spcPts val="3843"/>
              </a:lnSpc>
              <a:spcBef>
                <a:spcPct val="0"/>
              </a:spcBef>
            </a:pPr>
            <a:r>
              <a:rPr lang="en-US" sz="2745">
                <a:solidFill>
                  <a:srgbClr val="0E0340"/>
                </a:solidFill>
                <a:latin typeface="Open Sans Bold"/>
              </a:rPr>
              <a:t>5.Continue dilutions in this manner to tube number 8, being certain to change pipettes between tubes to prevent carryover of antibiotic on the external surface of the pipette.</a:t>
            </a:r>
          </a:p>
          <a:p>
            <a:pPr>
              <a:lnSpc>
                <a:spcPts val="3973"/>
              </a:lnSpc>
            </a:pPr>
            <a:endParaRPr lang="en-US" sz="2745">
              <a:solidFill>
                <a:srgbClr val="0E0340"/>
              </a:solidFill>
              <a:latin typeface="Open Sans Bold"/>
            </a:endParaRPr>
          </a:p>
        </p:txBody>
      </p:sp>
      <p:sp>
        <p:nvSpPr>
          <p:cNvPr id="8" name="TextBox 8"/>
          <p:cNvSpPr txBox="1"/>
          <p:nvPr/>
        </p:nvSpPr>
        <p:spPr>
          <a:xfrm>
            <a:off x="9741416" y="66199"/>
            <a:ext cx="8546584" cy="14915217"/>
          </a:xfrm>
          <a:prstGeom prst="rect">
            <a:avLst/>
          </a:prstGeom>
        </p:spPr>
        <p:txBody>
          <a:bodyPr lIns="0" tIns="0" rIns="0" bIns="0" rtlCol="0" anchor="t">
            <a:spAutoFit/>
          </a:bodyPr>
          <a:lstStyle/>
          <a:p>
            <a:pPr algn="ctr">
              <a:lnSpc>
                <a:spcPts val="4251"/>
              </a:lnSpc>
            </a:pPr>
            <a:r>
              <a:rPr lang="en-US" sz="3036">
                <a:solidFill>
                  <a:srgbClr val="0E0340"/>
                </a:solidFill>
                <a:latin typeface="Open Sans Bold"/>
              </a:rPr>
              <a:t>  </a:t>
            </a:r>
            <a:r>
              <a:rPr lang="en-US" sz="3036" u="sng">
                <a:solidFill>
                  <a:srgbClr val="FF3131"/>
                </a:solidFill>
                <a:latin typeface="Open Sans Bold"/>
              </a:rPr>
              <a:t>Broth microdilution method</a:t>
            </a:r>
          </a:p>
          <a:p>
            <a:pPr>
              <a:lnSpc>
                <a:spcPts val="4251"/>
              </a:lnSpc>
              <a:spcBef>
                <a:spcPct val="0"/>
              </a:spcBef>
            </a:pPr>
            <a:endParaRPr lang="en-US" sz="3036" u="sng">
              <a:solidFill>
                <a:srgbClr val="FF3131"/>
              </a:solidFill>
              <a:latin typeface="Open Sans Bold"/>
            </a:endParaRPr>
          </a:p>
          <a:p>
            <a:pPr>
              <a:lnSpc>
                <a:spcPts val="4251"/>
              </a:lnSpc>
              <a:spcBef>
                <a:spcPct val="0"/>
              </a:spcBef>
            </a:pPr>
            <a:endParaRPr lang="en-US" sz="3036" u="sng">
              <a:solidFill>
                <a:srgbClr val="FF3131"/>
              </a:solidFill>
              <a:latin typeface="Open Sans Bold"/>
            </a:endParaRPr>
          </a:p>
          <a:p>
            <a:pPr>
              <a:lnSpc>
                <a:spcPts val="4251"/>
              </a:lnSpc>
              <a:spcBef>
                <a:spcPct val="0"/>
              </a:spcBef>
            </a:pPr>
            <a:r>
              <a:rPr lang="en-US" sz="3036">
                <a:solidFill>
                  <a:srgbClr val="0E0340"/>
                </a:solidFill>
                <a:latin typeface="Open Sans Bold"/>
              </a:rPr>
              <a:t>6.Remove 1.0 ml from tube 8 and discard it. The ninth tube, which serves as a control, receives no tetracycline.</a:t>
            </a:r>
          </a:p>
          <a:p>
            <a:pPr>
              <a:lnSpc>
                <a:spcPts val="4251"/>
              </a:lnSpc>
              <a:spcBef>
                <a:spcPct val="0"/>
              </a:spcBef>
            </a:pPr>
            <a:endParaRPr lang="en-US" sz="3036">
              <a:solidFill>
                <a:srgbClr val="0E0340"/>
              </a:solidFill>
              <a:latin typeface="Open Sans Bold"/>
            </a:endParaRPr>
          </a:p>
          <a:p>
            <a:pPr>
              <a:lnSpc>
                <a:spcPts val="4251"/>
              </a:lnSpc>
              <a:spcBef>
                <a:spcPct val="0"/>
              </a:spcBef>
            </a:pPr>
            <a:r>
              <a:rPr lang="en-US" sz="3036">
                <a:solidFill>
                  <a:srgbClr val="0E0340"/>
                </a:solidFill>
                <a:latin typeface="Open Sans Bold"/>
              </a:rPr>
              <a:t>7.Suspend to an appropriate turbidity several colonies of the culture to be tested in 5.0 ml of Mueller-Hinton broth to give a slightly turbid suspension.</a:t>
            </a:r>
          </a:p>
          <a:p>
            <a:pPr>
              <a:lnSpc>
                <a:spcPts val="4251"/>
              </a:lnSpc>
              <a:spcBef>
                <a:spcPct val="0"/>
              </a:spcBef>
            </a:pPr>
            <a:endParaRPr lang="en-US" sz="3036">
              <a:solidFill>
                <a:srgbClr val="0E0340"/>
              </a:solidFill>
              <a:latin typeface="Open Sans Bold"/>
            </a:endParaRPr>
          </a:p>
          <a:p>
            <a:pPr>
              <a:lnSpc>
                <a:spcPts val="4251"/>
              </a:lnSpc>
              <a:spcBef>
                <a:spcPct val="0"/>
              </a:spcBef>
            </a:pPr>
            <a:r>
              <a:rPr lang="en-US" sz="3036">
                <a:solidFill>
                  <a:srgbClr val="0E0340"/>
                </a:solidFill>
                <a:latin typeface="Open Sans Bold"/>
              </a:rPr>
              <a:t>8.Dilute this suspension by aseptically pipetting 0.2 ml of the suspension into 40 ml of Mueller-Hinton broth.</a:t>
            </a:r>
          </a:p>
          <a:p>
            <a:pPr>
              <a:lnSpc>
                <a:spcPts val="4251"/>
              </a:lnSpc>
              <a:spcBef>
                <a:spcPct val="0"/>
              </a:spcBef>
            </a:pPr>
            <a:endParaRPr lang="en-US" sz="3036">
              <a:solidFill>
                <a:srgbClr val="0E0340"/>
              </a:solidFill>
              <a:latin typeface="Open Sans Bold"/>
            </a:endParaRPr>
          </a:p>
          <a:p>
            <a:pPr>
              <a:lnSpc>
                <a:spcPts val="4251"/>
              </a:lnSpc>
              <a:spcBef>
                <a:spcPct val="0"/>
              </a:spcBef>
            </a:pPr>
            <a:r>
              <a:rPr lang="en-US" sz="3036">
                <a:solidFill>
                  <a:srgbClr val="0E0340"/>
                </a:solidFill>
                <a:latin typeface="Open Sans Bold"/>
              </a:rPr>
              <a:t>9.Add 1.0 ml of the diluted culture suspension to each of the tubes. The final concentration of tetracycline is now one-half of the original concentration in each tube.</a:t>
            </a:r>
          </a:p>
          <a:p>
            <a:pPr marL="655633" lvl="1" indent="-327816">
              <a:lnSpc>
                <a:spcPts val="4251"/>
              </a:lnSpc>
              <a:spcBef>
                <a:spcPct val="0"/>
              </a:spcBef>
              <a:buFont typeface="Arial"/>
              <a:buChar char="•"/>
            </a:pPr>
            <a:r>
              <a:rPr lang="en-US" sz="3036">
                <a:solidFill>
                  <a:srgbClr val="0E0340"/>
                </a:solidFill>
                <a:latin typeface="Open Sans Bold"/>
              </a:rPr>
              <a:t>10.Incubate all tubes at 35oC overnight.</a:t>
            </a:r>
          </a:p>
          <a:p>
            <a:pPr marL="655633" lvl="1" indent="-327816">
              <a:lnSpc>
                <a:spcPts val="4251"/>
              </a:lnSpc>
              <a:spcBef>
                <a:spcPct val="0"/>
              </a:spcBef>
              <a:buFont typeface="Arial"/>
              <a:buChar char="•"/>
            </a:pPr>
            <a:r>
              <a:rPr lang="en-US" sz="3036">
                <a:solidFill>
                  <a:srgbClr val="0E0340"/>
                </a:solidFill>
                <a:latin typeface="Open Sans Bold"/>
              </a:rPr>
              <a:t>11.Examine tubes for visible signs of bacterial growth. The highest dilution without growth is the minimal inhibitory concentration (MIC).</a:t>
            </a:r>
          </a:p>
          <a:p>
            <a:pPr marL="655633" lvl="1" indent="-327816">
              <a:lnSpc>
                <a:spcPts val="4251"/>
              </a:lnSpc>
              <a:spcBef>
                <a:spcPct val="0"/>
              </a:spcBef>
              <a:buFont typeface="Arial"/>
              <a:buChar char="•"/>
            </a:pPr>
            <a:endParaRPr lang="en-US" sz="3036">
              <a:solidFill>
                <a:srgbClr val="0E0340"/>
              </a:solidFill>
              <a:latin typeface="Open Sans Bold"/>
            </a:endParaRPr>
          </a:p>
          <a:p>
            <a:pPr>
              <a:lnSpc>
                <a:spcPts val="4251"/>
              </a:lnSpc>
            </a:pPr>
            <a:endParaRPr lang="en-US" sz="3036">
              <a:solidFill>
                <a:srgbClr val="0E0340"/>
              </a:solidFill>
              <a:latin typeface="Open Sans Bo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3" name="AutoShape 3"/>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4" name="Group 4"/>
          <p:cNvGrpSpPr/>
          <p:nvPr/>
        </p:nvGrpSpPr>
        <p:grpSpPr>
          <a:xfrm rot="5400000">
            <a:off x="4884498" y="5173042"/>
            <a:ext cx="9167020" cy="221669"/>
            <a:chOff x="0" y="0"/>
            <a:chExt cx="1157124" cy="27981"/>
          </a:xfrm>
        </p:grpSpPr>
        <p:sp>
          <p:nvSpPr>
            <p:cNvPr id="5" name="Freeform 5"/>
            <p:cNvSpPr/>
            <p:nvPr/>
          </p:nvSpPr>
          <p:spPr>
            <a:xfrm>
              <a:off x="0" y="0"/>
              <a:ext cx="1157125" cy="27981"/>
            </a:xfrm>
            <a:custGeom>
              <a:avLst/>
              <a:gdLst/>
              <a:ahLst/>
              <a:cxnLst/>
              <a:rect l="l" t="t" r="r" b="b"/>
              <a:pathLst>
                <a:path w="1157125" h="27981">
                  <a:moveTo>
                    <a:pt x="203200" y="0"/>
                  </a:moveTo>
                  <a:lnTo>
                    <a:pt x="1157125" y="0"/>
                  </a:lnTo>
                  <a:lnTo>
                    <a:pt x="953925" y="27981"/>
                  </a:lnTo>
                  <a:lnTo>
                    <a:pt x="0" y="27981"/>
                  </a:lnTo>
                  <a:lnTo>
                    <a:pt x="203200" y="0"/>
                  </a:lnTo>
                  <a:close/>
                </a:path>
              </a:pathLst>
            </a:custGeom>
            <a:solidFill>
              <a:srgbClr val="0D7377"/>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9777531" y="1974871"/>
            <a:ext cx="8047345" cy="6218013"/>
          </a:xfrm>
          <a:custGeom>
            <a:avLst/>
            <a:gdLst/>
            <a:ahLst/>
            <a:cxnLst/>
            <a:rect l="l" t="t" r="r" b="b"/>
            <a:pathLst>
              <a:path w="8047345" h="6218013">
                <a:moveTo>
                  <a:pt x="0" y="0"/>
                </a:moveTo>
                <a:lnTo>
                  <a:pt x="8047346" y="0"/>
                </a:lnTo>
                <a:lnTo>
                  <a:pt x="8047346" y="6218013"/>
                </a:lnTo>
                <a:lnTo>
                  <a:pt x="0" y="6218013"/>
                </a:lnTo>
                <a:lnTo>
                  <a:pt x="0" y="0"/>
                </a:lnTo>
                <a:close/>
              </a:path>
            </a:pathLst>
          </a:custGeom>
          <a:blipFill>
            <a:blip r:embed="rId2"/>
            <a:stretch>
              <a:fillRect/>
            </a:stretch>
          </a:blipFill>
        </p:spPr>
      </p:sp>
      <p:sp>
        <p:nvSpPr>
          <p:cNvPr id="8" name="TextBox 8"/>
          <p:cNvSpPr txBox="1"/>
          <p:nvPr/>
        </p:nvSpPr>
        <p:spPr>
          <a:xfrm>
            <a:off x="323842" y="755173"/>
            <a:ext cx="8529553" cy="9469344"/>
          </a:xfrm>
          <a:prstGeom prst="rect">
            <a:avLst/>
          </a:prstGeom>
        </p:spPr>
        <p:txBody>
          <a:bodyPr lIns="0" tIns="0" rIns="0" bIns="0" rtlCol="0" anchor="t">
            <a:spAutoFit/>
          </a:bodyPr>
          <a:lstStyle/>
          <a:p>
            <a:pPr algn="ctr">
              <a:lnSpc>
                <a:spcPts val="3106"/>
              </a:lnSpc>
            </a:pPr>
            <a:r>
              <a:rPr lang="en-US" sz="2218">
                <a:solidFill>
                  <a:srgbClr val="0E0340"/>
                </a:solidFill>
                <a:latin typeface="Open Sans Bold"/>
              </a:rPr>
              <a:t>  </a:t>
            </a:r>
            <a:r>
              <a:rPr lang="en-US" sz="2218" u="sng">
                <a:solidFill>
                  <a:srgbClr val="FF3131"/>
                </a:solidFill>
                <a:latin typeface="Open Sans Bold"/>
              </a:rPr>
              <a:t>Broth microdilution method</a:t>
            </a:r>
          </a:p>
          <a:p>
            <a:pPr>
              <a:lnSpc>
                <a:spcPts val="3106"/>
              </a:lnSpc>
              <a:spcBef>
                <a:spcPct val="0"/>
              </a:spcBef>
            </a:pPr>
            <a:endParaRPr lang="en-US" sz="2218" u="sng">
              <a:solidFill>
                <a:srgbClr val="FF3131"/>
              </a:solidFill>
              <a:latin typeface="Open Sans Bold"/>
            </a:endParaRPr>
          </a:p>
          <a:p>
            <a:pPr>
              <a:lnSpc>
                <a:spcPts val="1066"/>
              </a:lnSpc>
              <a:spcBef>
                <a:spcPct val="0"/>
              </a:spcBef>
            </a:pPr>
            <a:endParaRPr lang="en-US" sz="2218" u="sng">
              <a:solidFill>
                <a:srgbClr val="FF3131"/>
              </a:solidFill>
              <a:latin typeface="Open Sans Bold"/>
            </a:endParaRPr>
          </a:p>
          <a:p>
            <a:pPr>
              <a:lnSpc>
                <a:spcPts val="3246"/>
              </a:lnSpc>
              <a:spcBef>
                <a:spcPct val="0"/>
              </a:spcBef>
            </a:pPr>
            <a:r>
              <a:rPr lang="en-US" sz="2318">
                <a:solidFill>
                  <a:srgbClr val="0E0340"/>
                </a:solidFill>
                <a:latin typeface="Open Sans Bold"/>
              </a:rPr>
              <a:t>6.Remove 1.0 ml from tube 8 and discard it. The ninth tube, which serves as a control, receives no tetracycline.</a:t>
            </a:r>
          </a:p>
          <a:p>
            <a:pPr>
              <a:lnSpc>
                <a:spcPts val="3246"/>
              </a:lnSpc>
              <a:spcBef>
                <a:spcPct val="0"/>
              </a:spcBef>
            </a:pPr>
            <a:endParaRPr lang="en-US" sz="2318">
              <a:solidFill>
                <a:srgbClr val="0E0340"/>
              </a:solidFill>
              <a:latin typeface="Open Sans Bold"/>
            </a:endParaRPr>
          </a:p>
          <a:p>
            <a:pPr>
              <a:lnSpc>
                <a:spcPts val="3246"/>
              </a:lnSpc>
              <a:spcBef>
                <a:spcPct val="0"/>
              </a:spcBef>
            </a:pPr>
            <a:r>
              <a:rPr lang="en-US" sz="2318">
                <a:solidFill>
                  <a:srgbClr val="0E0340"/>
                </a:solidFill>
                <a:latin typeface="Open Sans Bold"/>
              </a:rPr>
              <a:t>7.Suspend to an appropriate turbidity several colonies of the culture to be tested in 5.0 ml of Mueller-Hinton broth to give a slightly turbid suspension.</a:t>
            </a:r>
          </a:p>
          <a:p>
            <a:pPr>
              <a:lnSpc>
                <a:spcPts val="3246"/>
              </a:lnSpc>
              <a:spcBef>
                <a:spcPct val="0"/>
              </a:spcBef>
            </a:pPr>
            <a:endParaRPr lang="en-US" sz="2318">
              <a:solidFill>
                <a:srgbClr val="0E0340"/>
              </a:solidFill>
              <a:latin typeface="Open Sans Bold"/>
            </a:endParaRPr>
          </a:p>
          <a:p>
            <a:pPr>
              <a:lnSpc>
                <a:spcPts val="3246"/>
              </a:lnSpc>
              <a:spcBef>
                <a:spcPct val="0"/>
              </a:spcBef>
            </a:pPr>
            <a:r>
              <a:rPr lang="en-US" sz="2318">
                <a:solidFill>
                  <a:srgbClr val="0E0340"/>
                </a:solidFill>
                <a:latin typeface="Open Sans Bold"/>
              </a:rPr>
              <a:t>8.Dilute this suspension by aseptically pipetting 0.2 ml of the suspension into 40 ml of Mueller-Hinton broth.</a:t>
            </a:r>
          </a:p>
          <a:p>
            <a:pPr>
              <a:lnSpc>
                <a:spcPts val="3246"/>
              </a:lnSpc>
              <a:spcBef>
                <a:spcPct val="0"/>
              </a:spcBef>
            </a:pPr>
            <a:endParaRPr lang="en-US" sz="2318">
              <a:solidFill>
                <a:srgbClr val="0E0340"/>
              </a:solidFill>
              <a:latin typeface="Open Sans Bold"/>
            </a:endParaRPr>
          </a:p>
          <a:p>
            <a:pPr>
              <a:lnSpc>
                <a:spcPts val="3246"/>
              </a:lnSpc>
              <a:spcBef>
                <a:spcPct val="0"/>
              </a:spcBef>
            </a:pPr>
            <a:r>
              <a:rPr lang="en-US" sz="2318">
                <a:solidFill>
                  <a:srgbClr val="0E0340"/>
                </a:solidFill>
                <a:latin typeface="Open Sans Bold"/>
              </a:rPr>
              <a:t>9.Add 1.0 ml of the diluted culture suspension to each of the tubes. The final concentration of tetracycline is now one-half of the original concentration in each tube.</a:t>
            </a:r>
          </a:p>
          <a:p>
            <a:pPr>
              <a:lnSpc>
                <a:spcPts val="3246"/>
              </a:lnSpc>
              <a:spcBef>
                <a:spcPct val="0"/>
              </a:spcBef>
            </a:pPr>
            <a:endParaRPr lang="en-US" sz="2318">
              <a:solidFill>
                <a:srgbClr val="0E0340"/>
              </a:solidFill>
              <a:latin typeface="Open Sans Bold"/>
            </a:endParaRPr>
          </a:p>
          <a:p>
            <a:pPr>
              <a:lnSpc>
                <a:spcPts val="3246"/>
              </a:lnSpc>
              <a:spcBef>
                <a:spcPct val="0"/>
              </a:spcBef>
            </a:pPr>
            <a:r>
              <a:rPr lang="en-US" sz="2318">
                <a:solidFill>
                  <a:srgbClr val="0E0340"/>
                </a:solidFill>
                <a:latin typeface="Open Sans Bold"/>
              </a:rPr>
              <a:t>10.Incubate all tubes at 35oC overnight.</a:t>
            </a:r>
          </a:p>
          <a:p>
            <a:pPr>
              <a:lnSpc>
                <a:spcPts val="3246"/>
              </a:lnSpc>
              <a:spcBef>
                <a:spcPct val="0"/>
              </a:spcBef>
            </a:pPr>
            <a:endParaRPr lang="en-US" sz="2318">
              <a:solidFill>
                <a:srgbClr val="0E0340"/>
              </a:solidFill>
              <a:latin typeface="Open Sans Bold"/>
            </a:endParaRPr>
          </a:p>
          <a:p>
            <a:pPr>
              <a:lnSpc>
                <a:spcPts val="3246"/>
              </a:lnSpc>
              <a:spcBef>
                <a:spcPct val="0"/>
              </a:spcBef>
            </a:pPr>
            <a:r>
              <a:rPr lang="en-US" sz="2318">
                <a:solidFill>
                  <a:srgbClr val="0E0340"/>
                </a:solidFill>
                <a:latin typeface="Open Sans Bold"/>
              </a:rPr>
              <a:t>11.Examine tubes for visible signs of bacterial growth. The highest dilution without growth is the minimal inhibitory concentration (MIC).</a:t>
            </a:r>
          </a:p>
          <a:p>
            <a:pPr>
              <a:lnSpc>
                <a:spcPts val="3488"/>
              </a:lnSpc>
              <a:spcBef>
                <a:spcPct val="0"/>
              </a:spcBef>
            </a:pPr>
            <a:endParaRPr lang="en-US" sz="2318">
              <a:solidFill>
                <a:srgbClr val="0E0340"/>
              </a:solidFill>
              <a:latin typeface="Open Sans Bold"/>
            </a:endParaRPr>
          </a:p>
          <a:p>
            <a:pPr>
              <a:lnSpc>
                <a:spcPts val="2596"/>
              </a:lnSpc>
            </a:pPr>
            <a:endParaRPr lang="en-US" sz="2318">
              <a:solidFill>
                <a:srgbClr val="0E0340"/>
              </a:solidFill>
              <a:latin typeface="Open Sans Bo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3" name="AutoShape 3"/>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4" name="Group 4"/>
          <p:cNvGrpSpPr/>
          <p:nvPr/>
        </p:nvGrpSpPr>
        <p:grpSpPr>
          <a:xfrm rot="5400000">
            <a:off x="4884498" y="5173042"/>
            <a:ext cx="9167020" cy="221669"/>
            <a:chOff x="0" y="0"/>
            <a:chExt cx="1157124" cy="27981"/>
          </a:xfrm>
        </p:grpSpPr>
        <p:sp>
          <p:nvSpPr>
            <p:cNvPr id="5" name="Freeform 5"/>
            <p:cNvSpPr/>
            <p:nvPr/>
          </p:nvSpPr>
          <p:spPr>
            <a:xfrm>
              <a:off x="0" y="0"/>
              <a:ext cx="1157125" cy="27981"/>
            </a:xfrm>
            <a:custGeom>
              <a:avLst/>
              <a:gdLst/>
              <a:ahLst/>
              <a:cxnLst/>
              <a:rect l="l" t="t" r="r" b="b"/>
              <a:pathLst>
                <a:path w="1157125" h="27981">
                  <a:moveTo>
                    <a:pt x="203200" y="0"/>
                  </a:moveTo>
                  <a:lnTo>
                    <a:pt x="1157125" y="0"/>
                  </a:lnTo>
                  <a:lnTo>
                    <a:pt x="953925" y="27981"/>
                  </a:lnTo>
                  <a:lnTo>
                    <a:pt x="0" y="27981"/>
                  </a:lnTo>
                  <a:lnTo>
                    <a:pt x="203200" y="0"/>
                  </a:lnTo>
                  <a:close/>
                </a:path>
              </a:pathLst>
            </a:custGeom>
            <a:solidFill>
              <a:srgbClr val="0D7377"/>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9883642" y="2151237"/>
            <a:ext cx="7674896" cy="5865281"/>
          </a:xfrm>
          <a:custGeom>
            <a:avLst/>
            <a:gdLst/>
            <a:ahLst/>
            <a:cxnLst/>
            <a:rect l="l" t="t" r="r" b="b"/>
            <a:pathLst>
              <a:path w="7674896" h="5865281">
                <a:moveTo>
                  <a:pt x="0" y="0"/>
                </a:moveTo>
                <a:lnTo>
                  <a:pt x="7674896" y="0"/>
                </a:lnTo>
                <a:lnTo>
                  <a:pt x="7674896" y="5865281"/>
                </a:lnTo>
                <a:lnTo>
                  <a:pt x="0" y="5865281"/>
                </a:lnTo>
                <a:lnTo>
                  <a:pt x="0" y="0"/>
                </a:lnTo>
                <a:close/>
              </a:path>
            </a:pathLst>
          </a:custGeom>
          <a:blipFill>
            <a:blip r:embed="rId2"/>
            <a:stretch>
              <a:fillRect/>
            </a:stretch>
          </a:blipFill>
        </p:spPr>
      </p:sp>
      <p:sp>
        <p:nvSpPr>
          <p:cNvPr id="8" name="TextBox 8"/>
          <p:cNvSpPr txBox="1"/>
          <p:nvPr/>
        </p:nvSpPr>
        <p:spPr>
          <a:xfrm>
            <a:off x="323842" y="764698"/>
            <a:ext cx="8726706" cy="9480224"/>
          </a:xfrm>
          <a:prstGeom prst="rect">
            <a:avLst/>
          </a:prstGeom>
        </p:spPr>
        <p:txBody>
          <a:bodyPr lIns="0" tIns="0" rIns="0" bIns="0" rtlCol="0" anchor="t">
            <a:spAutoFit/>
          </a:bodyPr>
          <a:lstStyle/>
          <a:p>
            <a:pPr algn="ctr">
              <a:lnSpc>
                <a:spcPts val="3459"/>
              </a:lnSpc>
            </a:pPr>
            <a:r>
              <a:rPr lang="en-US" sz="2471" u="sng">
                <a:solidFill>
                  <a:srgbClr val="FF3131"/>
                </a:solidFill>
                <a:latin typeface="Open Sans Bold"/>
              </a:rPr>
              <a:t> Etest method </a:t>
            </a:r>
          </a:p>
          <a:p>
            <a:pPr>
              <a:lnSpc>
                <a:spcPts val="3459"/>
              </a:lnSpc>
              <a:spcBef>
                <a:spcPct val="0"/>
              </a:spcBef>
            </a:pPr>
            <a:endParaRPr lang="en-US" sz="2471" u="sng">
              <a:solidFill>
                <a:srgbClr val="FF3131"/>
              </a:solidFill>
              <a:latin typeface="Open Sans Bold"/>
            </a:endParaRPr>
          </a:p>
          <a:p>
            <a:pPr>
              <a:lnSpc>
                <a:spcPts val="213"/>
              </a:lnSpc>
              <a:spcBef>
                <a:spcPct val="0"/>
              </a:spcBef>
            </a:pPr>
            <a:endParaRPr lang="en-US" sz="2471" u="sng">
              <a:solidFill>
                <a:srgbClr val="FF3131"/>
              </a:solidFill>
              <a:latin typeface="Open Sans Bold"/>
            </a:endParaRPr>
          </a:p>
          <a:p>
            <a:pPr>
              <a:lnSpc>
                <a:spcPts val="3591"/>
              </a:lnSpc>
              <a:spcBef>
                <a:spcPct val="0"/>
              </a:spcBef>
            </a:pPr>
            <a:r>
              <a:rPr lang="en-US" sz="2565" u="sng">
                <a:solidFill>
                  <a:srgbClr val="FF3131"/>
                </a:solidFill>
                <a:latin typeface="Open Sans Bold"/>
              </a:rPr>
              <a:t>The Epsilometer test (usually abbreviated Etest):</a:t>
            </a:r>
          </a:p>
          <a:p>
            <a:pPr>
              <a:lnSpc>
                <a:spcPts val="3591"/>
              </a:lnSpc>
              <a:spcBef>
                <a:spcPct val="0"/>
              </a:spcBef>
            </a:pPr>
            <a:r>
              <a:rPr lang="en-US" sz="2565">
                <a:solidFill>
                  <a:srgbClr val="0E0340"/>
                </a:solidFill>
                <a:latin typeface="Open Sans Bold"/>
              </a:rPr>
              <a:t>is a laboratory test used to determine whether or not a </a:t>
            </a:r>
            <a:r>
              <a:rPr lang="en-US" sz="2565" u="sng">
                <a:solidFill>
                  <a:srgbClr val="FF3131"/>
                </a:solidFill>
                <a:latin typeface="Open Sans Bold"/>
                <a:hlinkClick r:id="rId3" tooltip="http://en.wikipedia.org/wiki/Bacterium"/>
              </a:rPr>
              <a:t>bacterium</a:t>
            </a:r>
            <a:r>
              <a:rPr lang="en-US" sz="2565">
                <a:solidFill>
                  <a:srgbClr val="0E0340"/>
                </a:solidFill>
                <a:latin typeface="Open Sans Bold"/>
              </a:rPr>
              <a:t> is susceptible to an antibiotic.</a:t>
            </a:r>
          </a:p>
          <a:p>
            <a:pPr>
              <a:lnSpc>
                <a:spcPts val="3591"/>
              </a:lnSpc>
              <a:spcBef>
                <a:spcPct val="0"/>
              </a:spcBef>
            </a:pPr>
            <a:r>
              <a:rPr lang="en-US" sz="2565">
                <a:solidFill>
                  <a:srgbClr val="0E0340"/>
                </a:solidFill>
                <a:latin typeface="Open Sans Bold"/>
              </a:rPr>
              <a:t> </a:t>
            </a:r>
          </a:p>
          <a:p>
            <a:pPr marL="553917" lvl="1" indent="-276958">
              <a:lnSpc>
                <a:spcPts val="3591"/>
              </a:lnSpc>
              <a:buFont typeface="Arial"/>
              <a:buChar char="•"/>
            </a:pPr>
            <a:r>
              <a:rPr lang="en-US" sz="2565">
                <a:solidFill>
                  <a:srgbClr val="0E0340"/>
                </a:solidFill>
                <a:latin typeface="Open Sans Bold"/>
              </a:rPr>
              <a:t>The Etest utilizes a rectangular strip that has been impregnated with the drug to be studied. </a:t>
            </a:r>
          </a:p>
          <a:p>
            <a:pPr>
              <a:lnSpc>
                <a:spcPts val="1478"/>
              </a:lnSpc>
            </a:pPr>
            <a:endParaRPr lang="en-US" sz="2565">
              <a:solidFill>
                <a:srgbClr val="0E0340"/>
              </a:solidFill>
              <a:latin typeface="Open Sans Bold"/>
            </a:endParaRPr>
          </a:p>
          <a:p>
            <a:pPr marL="553917" lvl="1" indent="-276958">
              <a:lnSpc>
                <a:spcPts val="3591"/>
              </a:lnSpc>
              <a:buFont typeface="Arial"/>
              <a:buChar char="•"/>
            </a:pPr>
            <a:r>
              <a:rPr lang="en-US" sz="2565">
                <a:solidFill>
                  <a:srgbClr val="0E0340"/>
                </a:solidFill>
                <a:latin typeface="Open Sans Bold"/>
              </a:rPr>
              <a:t>A lawn of bacteria is inoculated onto the surface an agar plate and the Etest strip is laid on top; the drug diffuses out into the agar, producing an exponential gradient of the drug to be tested. </a:t>
            </a:r>
          </a:p>
          <a:p>
            <a:pPr>
              <a:lnSpc>
                <a:spcPts val="3591"/>
              </a:lnSpc>
            </a:pPr>
            <a:endParaRPr lang="en-US" sz="2565">
              <a:solidFill>
                <a:srgbClr val="0E0340"/>
              </a:solidFill>
              <a:latin typeface="Open Sans Bold"/>
            </a:endParaRPr>
          </a:p>
          <a:p>
            <a:pPr marL="553917" lvl="1" indent="-276958">
              <a:lnSpc>
                <a:spcPts val="3591"/>
              </a:lnSpc>
              <a:buFont typeface="Arial"/>
              <a:buChar char="•"/>
            </a:pPr>
            <a:r>
              <a:rPr lang="en-US" sz="2565">
                <a:solidFill>
                  <a:srgbClr val="0E0340"/>
                </a:solidFill>
                <a:latin typeface="Open Sans Bold"/>
              </a:rPr>
              <a:t>There is an exponential scale printed on the strip. After 24 hours of incubation, an elliptical zone of inhibition is produced and the point at which the ellipse meets the strip gives a reading for the (MIC) of the drug.</a:t>
            </a:r>
          </a:p>
          <a:p>
            <a:pPr>
              <a:lnSpc>
                <a:spcPts val="3063"/>
              </a:lnSpc>
              <a:spcBef>
                <a:spcPct val="0"/>
              </a:spcBef>
            </a:pPr>
            <a:endParaRPr lang="en-US" sz="2565">
              <a:solidFill>
                <a:srgbClr val="0E0340"/>
              </a:solidFill>
              <a:latin typeface="Open Sans Bold"/>
            </a:endParaRPr>
          </a:p>
          <a:p>
            <a:pPr>
              <a:lnSpc>
                <a:spcPts val="3292"/>
              </a:lnSpc>
              <a:spcBef>
                <a:spcPct val="0"/>
              </a:spcBef>
            </a:pPr>
            <a:endParaRPr lang="en-US" sz="2565">
              <a:solidFill>
                <a:srgbClr val="0E0340"/>
              </a:solidFill>
              <a:latin typeface="Open Sans Bold"/>
            </a:endParaRPr>
          </a:p>
          <a:p>
            <a:pPr>
              <a:lnSpc>
                <a:spcPts val="2450"/>
              </a:lnSpc>
            </a:pPr>
            <a:endParaRPr lang="en-US" sz="2565">
              <a:solidFill>
                <a:srgbClr val="0E0340"/>
              </a:solidFill>
              <a:latin typeface="Open Sans 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3" name="AutoShape 3"/>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4" name="Group 4"/>
          <p:cNvGrpSpPr/>
          <p:nvPr/>
        </p:nvGrpSpPr>
        <p:grpSpPr>
          <a:xfrm rot="5400000">
            <a:off x="4884498" y="5173042"/>
            <a:ext cx="9167020" cy="221669"/>
            <a:chOff x="0" y="0"/>
            <a:chExt cx="1157124" cy="27981"/>
          </a:xfrm>
        </p:grpSpPr>
        <p:sp>
          <p:nvSpPr>
            <p:cNvPr id="5" name="Freeform 5"/>
            <p:cNvSpPr/>
            <p:nvPr/>
          </p:nvSpPr>
          <p:spPr>
            <a:xfrm>
              <a:off x="0" y="0"/>
              <a:ext cx="1157125" cy="27981"/>
            </a:xfrm>
            <a:custGeom>
              <a:avLst/>
              <a:gdLst/>
              <a:ahLst/>
              <a:cxnLst/>
              <a:rect l="l" t="t" r="r" b="b"/>
              <a:pathLst>
                <a:path w="1157125" h="27981">
                  <a:moveTo>
                    <a:pt x="203200" y="0"/>
                  </a:moveTo>
                  <a:lnTo>
                    <a:pt x="1157125" y="0"/>
                  </a:lnTo>
                  <a:lnTo>
                    <a:pt x="953925" y="27981"/>
                  </a:lnTo>
                  <a:lnTo>
                    <a:pt x="0" y="27981"/>
                  </a:lnTo>
                  <a:lnTo>
                    <a:pt x="203200" y="0"/>
                  </a:lnTo>
                  <a:close/>
                </a:path>
              </a:pathLst>
            </a:custGeom>
            <a:solidFill>
              <a:srgbClr val="0D7377"/>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45512" y="374223"/>
            <a:ext cx="7778825" cy="9538553"/>
          </a:xfrm>
          <a:custGeom>
            <a:avLst/>
            <a:gdLst/>
            <a:ahLst/>
            <a:cxnLst/>
            <a:rect l="l" t="t" r="r" b="b"/>
            <a:pathLst>
              <a:path w="7778825" h="9538553">
                <a:moveTo>
                  <a:pt x="0" y="0"/>
                </a:moveTo>
                <a:lnTo>
                  <a:pt x="7778825" y="0"/>
                </a:lnTo>
                <a:lnTo>
                  <a:pt x="7778825" y="9538554"/>
                </a:lnTo>
                <a:lnTo>
                  <a:pt x="0" y="9538554"/>
                </a:lnTo>
                <a:lnTo>
                  <a:pt x="0" y="0"/>
                </a:lnTo>
                <a:close/>
              </a:path>
            </a:pathLst>
          </a:custGeom>
          <a:blipFill>
            <a:blip r:embed="rId2"/>
            <a:stretch>
              <a:fillRect l="-5759" r="-1065" b="-15588"/>
            </a:stretch>
          </a:blipFill>
        </p:spPr>
      </p:sp>
      <p:sp>
        <p:nvSpPr>
          <p:cNvPr id="8" name="Freeform 8"/>
          <p:cNvSpPr/>
          <p:nvPr/>
        </p:nvSpPr>
        <p:spPr>
          <a:xfrm>
            <a:off x="10353710" y="374223"/>
            <a:ext cx="7381341" cy="9403067"/>
          </a:xfrm>
          <a:custGeom>
            <a:avLst/>
            <a:gdLst/>
            <a:ahLst/>
            <a:cxnLst/>
            <a:rect l="l" t="t" r="r" b="b"/>
            <a:pathLst>
              <a:path w="7381341" h="9403067">
                <a:moveTo>
                  <a:pt x="0" y="0"/>
                </a:moveTo>
                <a:lnTo>
                  <a:pt x="7381341" y="0"/>
                </a:lnTo>
                <a:lnTo>
                  <a:pt x="7381341" y="9403067"/>
                </a:lnTo>
                <a:lnTo>
                  <a:pt x="0" y="9403067"/>
                </a:lnTo>
                <a:lnTo>
                  <a:pt x="0" y="0"/>
                </a:lnTo>
                <a:close/>
              </a:path>
            </a:pathLst>
          </a:custGeom>
          <a:blipFill>
            <a:blip r:embed="rId3"/>
            <a:stretch>
              <a:fillRect l="-6430" r="-11068"/>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3" name="AutoShape 3"/>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grpSp>
        <p:nvGrpSpPr>
          <p:cNvPr id="4" name="Group 4"/>
          <p:cNvGrpSpPr/>
          <p:nvPr/>
        </p:nvGrpSpPr>
        <p:grpSpPr>
          <a:xfrm>
            <a:off x="16846001" y="-189472"/>
            <a:ext cx="2664422" cy="1218172"/>
            <a:chOff x="0" y="0"/>
            <a:chExt cx="483446" cy="221031"/>
          </a:xfrm>
        </p:grpSpPr>
        <p:sp>
          <p:nvSpPr>
            <p:cNvPr id="5" name="Freeform 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6" name="TextBox 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38975" y="9447772"/>
            <a:ext cx="4393457" cy="839228"/>
            <a:chOff x="0" y="0"/>
            <a:chExt cx="1157124" cy="221031"/>
          </a:xfrm>
        </p:grpSpPr>
        <p:sp>
          <p:nvSpPr>
            <p:cNvPr id="8" name="Freeform 8"/>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3148150" y="419614"/>
            <a:ext cx="12506801" cy="9580414"/>
          </a:xfrm>
          <a:custGeom>
            <a:avLst/>
            <a:gdLst/>
            <a:ahLst/>
            <a:cxnLst/>
            <a:rect l="l" t="t" r="r" b="b"/>
            <a:pathLst>
              <a:path w="12506801" h="9580414">
                <a:moveTo>
                  <a:pt x="0" y="0"/>
                </a:moveTo>
                <a:lnTo>
                  <a:pt x="12506801" y="0"/>
                </a:lnTo>
                <a:lnTo>
                  <a:pt x="12506801" y="9580414"/>
                </a:lnTo>
                <a:lnTo>
                  <a:pt x="0" y="9580414"/>
                </a:lnTo>
                <a:lnTo>
                  <a:pt x="0" y="0"/>
                </a:lnTo>
                <a:close/>
              </a:path>
            </a:pathLst>
          </a:custGeom>
          <a:blipFill>
            <a:blip r:embed="rId2"/>
            <a:stretch>
              <a:fillRect l="-577" t="-124" b="-124"/>
            </a:stretch>
          </a:blipFill>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737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335103" y="1010854"/>
            <a:ext cx="9617795" cy="8265292"/>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400000">
            <a:off x="7422548" y="6168229"/>
            <a:ext cx="3442903" cy="5511342"/>
            <a:chOff x="0" y="0"/>
            <a:chExt cx="906773" cy="1451547"/>
          </a:xfrm>
        </p:grpSpPr>
        <p:sp>
          <p:nvSpPr>
            <p:cNvPr id="6" name="Freeform 6"/>
            <p:cNvSpPr/>
            <p:nvPr/>
          </p:nvSpPr>
          <p:spPr>
            <a:xfrm>
              <a:off x="0" y="0"/>
              <a:ext cx="906773" cy="1451547"/>
            </a:xfrm>
            <a:custGeom>
              <a:avLst/>
              <a:gdLst/>
              <a:ahLst/>
              <a:cxnLst/>
              <a:rect l="l" t="t" r="r" b="b"/>
              <a:pathLst>
                <a:path w="906773" h="1451547">
                  <a:moveTo>
                    <a:pt x="0" y="0"/>
                  </a:moveTo>
                  <a:lnTo>
                    <a:pt x="906773" y="0"/>
                  </a:lnTo>
                  <a:lnTo>
                    <a:pt x="906773" y="1451547"/>
                  </a:lnTo>
                  <a:lnTo>
                    <a:pt x="0" y="1451547"/>
                  </a:ln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7434859" y="-1392571"/>
            <a:ext cx="3442903" cy="5511342"/>
            <a:chOff x="0" y="0"/>
            <a:chExt cx="906773" cy="1451547"/>
          </a:xfrm>
        </p:grpSpPr>
        <p:sp>
          <p:nvSpPr>
            <p:cNvPr id="9" name="Freeform 9"/>
            <p:cNvSpPr/>
            <p:nvPr/>
          </p:nvSpPr>
          <p:spPr>
            <a:xfrm>
              <a:off x="0" y="0"/>
              <a:ext cx="906773" cy="1451547"/>
            </a:xfrm>
            <a:custGeom>
              <a:avLst/>
              <a:gdLst/>
              <a:ahLst/>
              <a:cxnLst/>
              <a:rect l="l" t="t" r="r" b="b"/>
              <a:pathLst>
                <a:path w="906773" h="1451547">
                  <a:moveTo>
                    <a:pt x="0" y="0"/>
                  </a:moveTo>
                  <a:lnTo>
                    <a:pt x="906773" y="0"/>
                  </a:lnTo>
                  <a:lnTo>
                    <a:pt x="906773" y="1451547"/>
                  </a:lnTo>
                  <a:lnTo>
                    <a:pt x="0" y="1451547"/>
                  </a:ln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5400000">
            <a:off x="4957496" y="1496218"/>
            <a:ext cx="8373008" cy="7294564"/>
            <a:chOff x="0" y="0"/>
            <a:chExt cx="6350000" cy="5532120"/>
          </a:xfrm>
        </p:grpSpPr>
        <p:sp>
          <p:nvSpPr>
            <p:cNvPr id="12" name="Freeform 12"/>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0D7377"/>
            </a:solidFill>
          </p:spPr>
        </p:sp>
      </p:grpSp>
      <p:sp>
        <p:nvSpPr>
          <p:cNvPr id="13" name="AutoShape 13"/>
          <p:cNvSpPr/>
          <p:nvPr/>
        </p:nvSpPr>
        <p:spPr>
          <a:xfrm rot="-1715946">
            <a:off x="8894443" y="9327390"/>
            <a:ext cx="3317663" cy="0"/>
          </a:xfrm>
          <a:prstGeom prst="line">
            <a:avLst/>
          </a:prstGeom>
          <a:ln w="85725" cap="flat">
            <a:solidFill>
              <a:srgbClr val="0D7377"/>
            </a:solidFill>
            <a:prstDash val="solid"/>
            <a:headEnd type="none" w="sm" len="sm"/>
            <a:tailEnd type="none" w="sm" len="sm"/>
          </a:ln>
        </p:spPr>
      </p:sp>
      <p:sp>
        <p:nvSpPr>
          <p:cNvPr id="14" name="AutoShape 14"/>
          <p:cNvSpPr/>
          <p:nvPr/>
        </p:nvSpPr>
        <p:spPr>
          <a:xfrm rot="9084053">
            <a:off x="6088205" y="873885"/>
            <a:ext cx="3317663" cy="0"/>
          </a:xfrm>
          <a:prstGeom prst="line">
            <a:avLst/>
          </a:prstGeom>
          <a:ln w="85725" cap="flat">
            <a:solidFill>
              <a:srgbClr val="0D7377"/>
            </a:solidFill>
            <a:prstDash val="solid"/>
            <a:headEnd type="none" w="sm" len="sm"/>
            <a:tailEnd type="none" w="sm" len="sm"/>
          </a:ln>
        </p:spPr>
      </p:sp>
      <p:sp>
        <p:nvSpPr>
          <p:cNvPr id="15" name="AutoShape 15"/>
          <p:cNvSpPr/>
          <p:nvPr/>
        </p:nvSpPr>
        <p:spPr>
          <a:xfrm rot="-8950593">
            <a:off x="6057734" y="9272285"/>
            <a:ext cx="3317663" cy="0"/>
          </a:xfrm>
          <a:prstGeom prst="line">
            <a:avLst/>
          </a:prstGeom>
          <a:ln w="85725" cap="flat">
            <a:solidFill>
              <a:srgbClr val="0D7377"/>
            </a:solidFill>
            <a:prstDash val="solid"/>
            <a:headEnd type="none" w="sm" len="sm"/>
            <a:tailEnd type="none" w="sm" len="sm"/>
          </a:ln>
        </p:spPr>
      </p:sp>
      <p:sp>
        <p:nvSpPr>
          <p:cNvPr id="16" name="AutoShape 16"/>
          <p:cNvSpPr/>
          <p:nvPr/>
        </p:nvSpPr>
        <p:spPr>
          <a:xfrm rot="1849406">
            <a:off x="8924914" y="928990"/>
            <a:ext cx="3317663" cy="0"/>
          </a:xfrm>
          <a:prstGeom prst="line">
            <a:avLst/>
          </a:prstGeom>
          <a:ln w="85725" cap="flat">
            <a:solidFill>
              <a:srgbClr val="0D7377"/>
            </a:solidFill>
            <a:prstDash val="solid"/>
            <a:headEnd type="none" w="sm" len="sm"/>
            <a:tailEnd type="none" w="sm" len="sm"/>
          </a:ln>
        </p:spPr>
      </p:sp>
      <p:sp>
        <p:nvSpPr>
          <p:cNvPr id="17" name="TextBox 17"/>
          <p:cNvSpPr txBox="1"/>
          <p:nvPr/>
        </p:nvSpPr>
        <p:spPr>
          <a:xfrm>
            <a:off x="5725969" y="4456533"/>
            <a:ext cx="6836061" cy="2860601"/>
          </a:xfrm>
          <a:prstGeom prst="rect">
            <a:avLst/>
          </a:prstGeom>
        </p:spPr>
        <p:txBody>
          <a:bodyPr lIns="0" tIns="0" rIns="0" bIns="0" rtlCol="0" anchor="t">
            <a:spAutoFit/>
          </a:bodyPr>
          <a:lstStyle/>
          <a:p>
            <a:pPr algn="ctr">
              <a:lnSpc>
                <a:spcPts val="11000"/>
              </a:lnSpc>
            </a:pPr>
            <a:r>
              <a:rPr lang="en-US" sz="11000">
                <a:solidFill>
                  <a:srgbClr val="606060"/>
                </a:solidFill>
                <a:latin typeface="League Spartan"/>
              </a:rPr>
              <a:t>THANK YOU</a:t>
            </a:r>
          </a:p>
        </p:txBody>
      </p:sp>
      <p:grpSp>
        <p:nvGrpSpPr>
          <p:cNvPr id="18" name="Group 18"/>
          <p:cNvGrpSpPr/>
          <p:nvPr/>
        </p:nvGrpSpPr>
        <p:grpSpPr>
          <a:xfrm>
            <a:off x="-1805930" y="9447772"/>
            <a:ext cx="4393457" cy="839228"/>
            <a:chOff x="0" y="0"/>
            <a:chExt cx="1157124" cy="221031"/>
          </a:xfrm>
        </p:grpSpPr>
        <p:sp>
          <p:nvSpPr>
            <p:cNvPr id="19" name="Freeform 19"/>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FFFFFF"/>
            </a:solidFill>
          </p:spPr>
        </p:sp>
        <p:sp>
          <p:nvSpPr>
            <p:cNvPr id="20" name="TextBox 2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11247" y="9258300"/>
            <a:ext cx="2664422" cy="1218172"/>
            <a:chOff x="0" y="0"/>
            <a:chExt cx="483446" cy="221031"/>
          </a:xfrm>
        </p:grpSpPr>
        <p:sp>
          <p:nvSpPr>
            <p:cNvPr id="22" name="Freeform 2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23" name="TextBox 2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321657" y="9258300"/>
            <a:ext cx="2664422" cy="1218172"/>
            <a:chOff x="0" y="0"/>
            <a:chExt cx="483446" cy="221031"/>
          </a:xfrm>
        </p:grpSpPr>
        <p:sp>
          <p:nvSpPr>
            <p:cNvPr id="25" name="Freeform 2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FFFFFF"/>
            </a:solidFill>
          </p:spPr>
        </p:sp>
        <p:sp>
          <p:nvSpPr>
            <p:cNvPr id="26" name="TextBox 2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311849" y="0"/>
            <a:ext cx="4393457" cy="839228"/>
            <a:chOff x="0" y="0"/>
            <a:chExt cx="1157124" cy="221031"/>
          </a:xfrm>
        </p:grpSpPr>
        <p:sp>
          <p:nvSpPr>
            <p:cNvPr id="28" name="Freeform 28"/>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FFFFFF"/>
            </a:solidFill>
          </p:spPr>
        </p:sp>
        <p:sp>
          <p:nvSpPr>
            <p:cNvPr id="29" name="TextBox 2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5829027" y="-189472"/>
            <a:ext cx="2664422" cy="1218172"/>
            <a:chOff x="0" y="0"/>
            <a:chExt cx="483446" cy="221031"/>
          </a:xfrm>
        </p:grpSpPr>
        <p:sp>
          <p:nvSpPr>
            <p:cNvPr id="31" name="Freeform 31"/>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32" name="TextBox 32"/>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7439436" y="-189472"/>
            <a:ext cx="2664422" cy="1218172"/>
            <a:chOff x="0" y="0"/>
            <a:chExt cx="483446" cy="221031"/>
          </a:xfrm>
        </p:grpSpPr>
        <p:sp>
          <p:nvSpPr>
            <p:cNvPr id="34" name="Freeform 34"/>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FFFFFF"/>
            </a:solidFill>
          </p:spPr>
        </p:sp>
        <p:sp>
          <p:nvSpPr>
            <p:cNvPr id="35" name="TextBox 35"/>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Freeform 22"/>
          <p:cNvSpPr/>
          <p:nvPr/>
        </p:nvSpPr>
        <p:spPr>
          <a:xfrm>
            <a:off x="8368420" y="1545057"/>
            <a:ext cx="9809792" cy="7196887"/>
          </a:xfrm>
          <a:custGeom>
            <a:avLst/>
            <a:gdLst/>
            <a:ahLst/>
            <a:cxnLst/>
            <a:rect l="l" t="t" r="r" b="b"/>
            <a:pathLst>
              <a:path w="9809792" h="7196887">
                <a:moveTo>
                  <a:pt x="0" y="0"/>
                </a:moveTo>
                <a:lnTo>
                  <a:pt x="9809792" y="0"/>
                </a:lnTo>
                <a:lnTo>
                  <a:pt x="9809792" y="7196886"/>
                </a:lnTo>
                <a:lnTo>
                  <a:pt x="0" y="7196886"/>
                </a:lnTo>
                <a:lnTo>
                  <a:pt x="0" y="0"/>
                </a:lnTo>
                <a:close/>
              </a:path>
            </a:pathLst>
          </a:custGeom>
          <a:blipFill>
            <a:blip r:embed="rId2"/>
            <a:stretch>
              <a:fillRect l="-2199" t="-720" r="-1251"/>
            </a:stretch>
          </a:blipFill>
        </p:spPr>
      </p:sp>
      <p:sp>
        <p:nvSpPr>
          <p:cNvPr id="23" name="TextBox 23"/>
          <p:cNvSpPr txBox="1"/>
          <p:nvPr/>
        </p:nvSpPr>
        <p:spPr>
          <a:xfrm>
            <a:off x="490287" y="253749"/>
            <a:ext cx="7878133" cy="8803006"/>
          </a:xfrm>
          <a:prstGeom prst="rect">
            <a:avLst/>
          </a:prstGeom>
        </p:spPr>
        <p:txBody>
          <a:bodyPr lIns="0" tIns="0" rIns="0" bIns="0" rtlCol="0" anchor="t">
            <a:spAutoFit/>
          </a:bodyPr>
          <a:lstStyle/>
          <a:p>
            <a:pPr algn="ctr">
              <a:lnSpc>
                <a:spcPts val="5039"/>
              </a:lnSpc>
            </a:pPr>
            <a:r>
              <a:rPr lang="en-US" sz="3599">
                <a:solidFill>
                  <a:srgbClr val="FF3131"/>
                </a:solidFill>
                <a:latin typeface="Open Sans Bold"/>
              </a:rPr>
              <a:t>Antibiotic sensitivity</a:t>
            </a:r>
            <a:r>
              <a:rPr lang="en-US" sz="3599">
                <a:solidFill>
                  <a:srgbClr val="0E0340"/>
                </a:solidFill>
                <a:latin typeface="Open Sans Bold"/>
              </a:rPr>
              <a:t> </a:t>
            </a:r>
          </a:p>
          <a:p>
            <a:pPr>
              <a:lnSpc>
                <a:spcPts val="5039"/>
              </a:lnSpc>
            </a:pPr>
            <a:r>
              <a:rPr lang="en-US" sz="3599">
                <a:solidFill>
                  <a:srgbClr val="0E0340"/>
                </a:solidFill>
                <a:latin typeface="Open Sans Bold"/>
              </a:rPr>
              <a:t>is a term used to describe the susceptibility of </a:t>
            </a:r>
            <a:r>
              <a:rPr lang="en-US" sz="3599" u="sng">
                <a:solidFill>
                  <a:srgbClr val="FF3131"/>
                </a:solidFill>
                <a:latin typeface="Open Sans Bold"/>
                <a:hlinkClick r:id="rId3" tooltip="http://en.wikipedia.org/wiki/Bacteria"/>
              </a:rPr>
              <a:t>bacteria</a:t>
            </a:r>
            <a:r>
              <a:rPr lang="en-US" sz="3599">
                <a:solidFill>
                  <a:srgbClr val="0E0340"/>
                </a:solidFill>
                <a:latin typeface="Open Sans Bold"/>
              </a:rPr>
              <a:t> to </a:t>
            </a:r>
            <a:r>
              <a:rPr lang="en-US" sz="3599" u="sng">
                <a:solidFill>
                  <a:srgbClr val="FF3131"/>
                </a:solidFill>
                <a:latin typeface="Open Sans Bold"/>
                <a:hlinkClick r:id="rId4" tooltip="http://en.wikipedia.org/wiki/Antibiotic"/>
              </a:rPr>
              <a:t>antibiotics</a:t>
            </a:r>
            <a:r>
              <a:rPr lang="en-US" sz="3599">
                <a:solidFill>
                  <a:srgbClr val="0E0340"/>
                </a:solidFill>
                <a:latin typeface="Open Sans Bold"/>
              </a:rPr>
              <a:t>. Antibiotic susceptibility testing (AST) is usually carried out to determine which antibiotic will be most successful in treating a bacterial infection in vivo. Some antibiotics actually kill the bacteria (</a:t>
            </a:r>
            <a:r>
              <a:rPr lang="en-US" sz="3599" u="sng">
                <a:solidFill>
                  <a:srgbClr val="FF3131"/>
                </a:solidFill>
                <a:latin typeface="Open Sans Bold"/>
                <a:hlinkClick r:id="rId5" tooltip="http://en.wikipedia.org/wiki/Bactericidal"/>
              </a:rPr>
              <a:t>bactericidal</a:t>
            </a:r>
            <a:r>
              <a:rPr lang="en-US" sz="3599">
                <a:solidFill>
                  <a:srgbClr val="0E0340"/>
                </a:solidFill>
                <a:latin typeface="Open Sans Bold"/>
              </a:rPr>
              <a:t>), whereas others merely prevent the bacteria from multiplying (</a:t>
            </a:r>
            <a:r>
              <a:rPr lang="en-US" sz="3599" u="sng">
                <a:solidFill>
                  <a:srgbClr val="FF3131"/>
                </a:solidFill>
                <a:latin typeface="Open Sans Bold"/>
                <a:hlinkClick r:id="rId6" tooltip="http://en.wikipedia.org/wiki/Bacteriostatic"/>
              </a:rPr>
              <a:t>bacteriostatic</a:t>
            </a:r>
            <a:r>
              <a:rPr lang="en-US" sz="3599">
                <a:solidFill>
                  <a:srgbClr val="0E0340"/>
                </a:solidFill>
                <a:latin typeface="Open Sans Bold"/>
              </a:rPr>
              <a:t>).</a:t>
            </a:r>
          </a:p>
          <a:p>
            <a:pPr>
              <a:lnSpc>
                <a:spcPts val="4199"/>
              </a:lnSpc>
              <a:spcBef>
                <a:spcPct val="0"/>
              </a:spcBef>
            </a:pPr>
            <a:endParaRPr lang="en-US" sz="3599">
              <a:solidFill>
                <a:srgbClr val="0E0340"/>
              </a:solidFill>
              <a:latin typeface="Open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Freeform 22"/>
          <p:cNvSpPr/>
          <p:nvPr/>
        </p:nvSpPr>
        <p:spPr>
          <a:xfrm>
            <a:off x="259085" y="1151670"/>
            <a:ext cx="17360907" cy="7924707"/>
          </a:xfrm>
          <a:custGeom>
            <a:avLst/>
            <a:gdLst/>
            <a:ahLst/>
            <a:cxnLst/>
            <a:rect l="l" t="t" r="r" b="b"/>
            <a:pathLst>
              <a:path w="17360907" h="7924707">
                <a:moveTo>
                  <a:pt x="0" y="0"/>
                </a:moveTo>
                <a:lnTo>
                  <a:pt x="17360907" y="0"/>
                </a:lnTo>
                <a:lnTo>
                  <a:pt x="17360907" y="7924708"/>
                </a:lnTo>
                <a:lnTo>
                  <a:pt x="0" y="7924708"/>
                </a:lnTo>
                <a:lnTo>
                  <a:pt x="0" y="0"/>
                </a:lnTo>
                <a:close/>
              </a:path>
            </a:pathLst>
          </a:custGeom>
          <a:blipFill>
            <a:blip r:embed="rId2"/>
            <a:stretch>
              <a:fillRect t="-25956" b="-11078"/>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Freeform 22"/>
          <p:cNvSpPr/>
          <p:nvPr/>
        </p:nvSpPr>
        <p:spPr>
          <a:xfrm>
            <a:off x="1510785" y="188635"/>
            <a:ext cx="15272365" cy="9585495"/>
          </a:xfrm>
          <a:custGeom>
            <a:avLst/>
            <a:gdLst/>
            <a:ahLst/>
            <a:cxnLst/>
            <a:rect l="l" t="t" r="r" b="b"/>
            <a:pathLst>
              <a:path w="15272365" h="9585495">
                <a:moveTo>
                  <a:pt x="0" y="0"/>
                </a:moveTo>
                <a:lnTo>
                  <a:pt x="15272365" y="0"/>
                </a:lnTo>
                <a:lnTo>
                  <a:pt x="15272365" y="9585495"/>
                </a:lnTo>
                <a:lnTo>
                  <a:pt x="0" y="9585495"/>
                </a:lnTo>
                <a:lnTo>
                  <a:pt x="0" y="0"/>
                </a:lnTo>
                <a:close/>
              </a:path>
            </a:pathLst>
          </a:custGeom>
          <a:blipFill>
            <a:blip r:embed="rId2"/>
            <a:stretch>
              <a:fillRect l="-5140" t="-2310" r="-6330" b="-1177"/>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TextBox 22"/>
          <p:cNvSpPr txBox="1"/>
          <p:nvPr/>
        </p:nvSpPr>
        <p:spPr>
          <a:xfrm>
            <a:off x="0" y="2312950"/>
            <a:ext cx="18288000" cy="5734051"/>
          </a:xfrm>
          <a:prstGeom prst="rect">
            <a:avLst/>
          </a:prstGeom>
        </p:spPr>
        <p:txBody>
          <a:bodyPr lIns="0" tIns="0" rIns="0" bIns="0" rtlCol="0" anchor="t">
            <a:spAutoFit/>
          </a:bodyPr>
          <a:lstStyle/>
          <a:p>
            <a:pPr algn="ctr">
              <a:lnSpc>
                <a:spcPts val="4199"/>
              </a:lnSpc>
              <a:spcBef>
                <a:spcPct val="0"/>
              </a:spcBef>
            </a:pPr>
            <a:r>
              <a:rPr lang="en-US" sz="2999">
                <a:solidFill>
                  <a:srgbClr val="FF3131"/>
                </a:solidFill>
                <a:latin typeface="Open Sans Bold"/>
              </a:rPr>
              <a:t>There are multiple methods and techniques available for performing antibiotic susceptibility testing:</a:t>
            </a:r>
          </a:p>
          <a:p>
            <a:pPr algn="ctr">
              <a:lnSpc>
                <a:spcPts val="4199"/>
              </a:lnSpc>
              <a:spcBef>
                <a:spcPct val="0"/>
              </a:spcBef>
            </a:pPr>
            <a:endParaRPr lang="en-US" sz="2999">
              <a:solidFill>
                <a:srgbClr val="FF3131"/>
              </a:solidFill>
              <a:latin typeface="Open Sans Bold"/>
            </a:endParaRPr>
          </a:p>
          <a:p>
            <a:pPr marL="647694" lvl="1" indent="-323847" algn="just">
              <a:lnSpc>
                <a:spcPts val="4199"/>
              </a:lnSpc>
              <a:buFont typeface="Arial"/>
              <a:buChar char="•"/>
            </a:pPr>
            <a:r>
              <a:rPr lang="en-US" sz="2999" u="sng">
                <a:solidFill>
                  <a:srgbClr val="FF3131"/>
                </a:solidFill>
                <a:latin typeface="Open Sans Bold"/>
              </a:rPr>
              <a:t>Disc diffusion method (Kirby-Bauer method)</a:t>
            </a:r>
            <a:r>
              <a:rPr lang="en-US" sz="2999">
                <a:solidFill>
                  <a:srgbClr val="000000"/>
                </a:solidFill>
                <a:latin typeface="Open Sans Bold"/>
              </a:rPr>
              <a:t> : Antibiotic discs are placed on an agar plate with bacteria. The zone of inhibition around each disc is measured and compared to interpretive criteria.</a:t>
            </a:r>
          </a:p>
          <a:p>
            <a:pPr algn="just">
              <a:lnSpc>
                <a:spcPts val="4199"/>
              </a:lnSpc>
            </a:pPr>
            <a:endParaRPr lang="en-US" sz="2999">
              <a:solidFill>
                <a:srgbClr val="000000"/>
              </a:solidFill>
              <a:latin typeface="Open Sans Bold"/>
            </a:endParaRPr>
          </a:p>
          <a:p>
            <a:pPr marL="647694" lvl="1" indent="-323847" algn="just">
              <a:lnSpc>
                <a:spcPts val="4199"/>
              </a:lnSpc>
              <a:buFont typeface="Arial"/>
              <a:buChar char="•"/>
            </a:pPr>
            <a:r>
              <a:rPr lang="en-US" sz="2999" u="sng">
                <a:solidFill>
                  <a:srgbClr val="FF3131"/>
                </a:solidFill>
                <a:latin typeface="Open Sans Bold"/>
              </a:rPr>
              <a:t>Broth microdilution method</a:t>
            </a:r>
            <a:r>
              <a:rPr lang="en-US" sz="2999">
                <a:solidFill>
                  <a:srgbClr val="000000"/>
                </a:solidFill>
                <a:latin typeface="Open Sans Bold"/>
              </a:rPr>
              <a:t> : Serial dilutions of antibiotics are prepared in microtiter plates. Bacterial suspension is added, and the </a:t>
            </a:r>
            <a:r>
              <a:rPr lang="en-US" sz="2999">
                <a:solidFill>
                  <a:srgbClr val="FF3131"/>
                </a:solidFill>
                <a:latin typeface="Open Sans Bold"/>
              </a:rPr>
              <a:t>MIC</a:t>
            </a:r>
            <a:r>
              <a:rPr lang="en-US" sz="2999">
                <a:solidFill>
                  <a:srgbClr val="000000"/>
                </a:solidFill>
                <a:latin typeface="Open Sans Bold"/>
              </a:rPr>
              <a:t> is determined as </a:t>
            </a:r>
            <a:r>
              <a:rPr lang="en-US" sz="2999">
                <a:solidFill>
                  <a:srgbClr val="FF3131"/>
                </a:solidFill>
                <a:latin typeface="Open Sans Bold"/>
              </a:rPr>
              <a:t>the lowest concentration inhibiting visible growth</a:t>
            </a:r>
            <a:r>
              <a:rPr lang="en-US" sz="2999">
                <a:solidFill>
                  <a:srgbClr val="000000"/>
                </a:solidFill>
                <a:latin typeface="Open Sans Bold"/>
              </a:rPr>
              <a:t> (Minimum Inhibitory Concentrations (MIC).</a:t>
            </a:r>
          </a:p>
          <a:p>
            <a:pPr algn="ctr">
              <a:lnSpc>
                <a:spcPts val="4199"/>
              </a:lnSpc>
              <a:spcBef>
                <a:spcPct val="0"/>
              </a:spcBef>
            </a:pPr>
            <a:endParaRPr lang="en-US" sz="2999">
              <a:solidFill>
                <a:srgbClr val="000000"/>
              </a:solidFill>
              <a:latin typeface="Open Sa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TextBox 22"/>
          <p:cNvSpPr txBox="1"/>
          <p:nvPr/>
        </p:nvSpPr>
        <p:spPr>
          <a:xfrm>
            <a:off x="0" y="2312950"/>
            <a:ext cx="18288000" cy="6257926"/>
          </a:xfrm>
          <a:prstGeom prst="rect">
            <a:avLst/>
          </a:prstGeom>
        </p:spPr>
        <p:txBody>
          <a:bodyPr lIns="0" tIns="0" rIns="0" bIns="0" rtlCol="0" anchor="t">
            <a:spAutoFit/>
          </a:bodyPr>
          <a:lstStyle/>
          <a:p>
            <a:pPr algn="ctr">
              <a:lnSpc>
                <a:spcPts val="4199"/>
              </a:lnSpc>
              <a:spcBef>
                <a:spcPct val="0"/>
              </a:spcBef>
            </a:pPr>
            <a:r>
              <a:rPr lang="en-US" sz="2999">
                <a:solidFill>
                  <a:srgbClr val="FF3131"/>
                </a:solidFill>
                <a:latin typeface="Open Sans Bold"/>
              </a:rPr>
              <a:t>There are multiple methods and techniques available for performing antibiotic susceptibility testing:</a:t>
            </a:r>
          </a:p>
          <a:p>
            <a:pPr algn="ctr">
              <a:lnSpc>
                <a:spcPts val="4199"/>
              </a:lnSpc>
              <a:spcBef>
                <a:spcPct val="0"/>
              </a:spcBef>
            </a:pPr>
            <a:endParaRPr lang="en-US" sz="2999">
              <a:solidFill>
                <a:srgbClr val="FF3131"/>
              </a:solidFill>
              <a:latin typeface="Open Sans Bold"/>
            </a:endParaRPr>
          </a:p>
          <a:p>
            <a:pPr marL="647694" lvl="1" indent="-323847" algn="just">
              <a:lnSpc>
                <a:spcPts val="4199"/>
              </a:lnSpc>
              <a:spcBef>
                <a:spcPct val="0"/>
              </a:spcBef>
              <a:buFont typeface="Arial"/>
              <a:buChar char="•"/>
            </a:pPr>
            <a:r>
              <a:rPr lang="en-US" sz="2999" u="sng">
                <a:solidFill>
                  <a:srgbClr val="FF3131"/>
                </a:solidFill>
                <a:latin typeface="Open Sans Bold"/>
              </a:rPr>
              <a:t>Etest method</a:t>
            </a:r>
            <a:r>
              <a:rPr lang="en-US" sz="2999">
                <a:solidFill>
                  <a:srgbClr val="000000"/>
                </a:solidFill>
                <a:latin typeface="Open Sans Bold"/>
              </a:rPr>
              <a:t> : Strips with a gradient of antibiotic concentrations are placed on agar plates (MIC strips (Etest))</a:t>
            </a:r>
          </a:p>
          <a:p>
            <a:pPr algn="just">
              <a:lnSpc>
                <a:spcPts val="4199"/>
              </a:lnSpc>
              <a:spcBef>
                <a:spcPct val="0"/>
              </a:spcBef>
            </a:pPr>
            <a:endParaRPr lang="en-US" sz="2999">
              <a:solidFill>
                <a:srgbClr val="000000"/>
              </a:solidFill>
              <a:latin typeface="Open Sans Bold"/>
            </a:endParaRPr>
          </a:p>
          <a:p>
            <a:pPr marL="647694" lvl="1" indent="-323847">
              <a:lnSpc>
                <a:spcPts val="4199"/>
              </a:lnSpc>
              <a:spcBef>
                <a:spcPct val="0"/>
              </a:spcBef>
              <a:buFont typeface="Arial"/>
              <a:buChar char="•"/>
            </a:pPr>
            <a:r>
              <a:rPr lang="en-US" sz="2999" u="sng">
                <a:solidFill>
                  <a:srgbClr val="FF3131"/>
                </a:solidFill>
                <a:latin typeface="Open Sans Bold"/>
              </a:rPr>
              <a:t>A﻿utomated systems</a:t>
            </a:r>
            <a:r>
              <a:rPr lang="en-US" sz="2999">
                <a:solidFill>
                  <a:srgbClr val="000000"/>
                </a:solidFill>
                <a:latin typeface="Open Sans Bold"/>
              </a:rPr>
              <a:t>: Bacterial growth or inhibition is measured using optical or colorimetric methods, with results interpreted by software.</a:t>
            </a:r>
          </a:p>
          <a:p>
            <a:pPr algn="just">
              <a:lnSpc>
                <a:spcPts val="4199"/>
              </a:lnSpc>
              <a:spcBef>
                <a:spcPct val="0"/>
              </a:spcBef>
            </a:pPr>
            <a:endParaRPr lang="en-US" sz="2999">
              <a:solidFill>
                <a:srgbClr val="000000"/>
              </a:solidFill>
              <a:latin typeface="Open Sans Bold"/>
            </a:endParaRPr>
          </a:p>
          <a:p>
            <a:pPr marL="647694" lvl="1" indent="-323847" algn="just">
              <a:lnSpc>
                <a:spcPts val="4199"/>
              </a:lnSpc>
              <a:spcBef>
                <a:spcPct val="0"/>
              </a:spcBef>
              <a:buFont typeface="Arial"/>
              <a:buChar char="•"/>
            </a:pPr>
            <a:r>
              <a:rPr lang="en-US" sz="2999" u="sng">
                <a:solidFill>
                  <a:srgbClr val="FF3131"/>
                </a:solidFill>
                <a:latin typeface="Open Sans Bold"/>
              </a:rPr>
              <a:t>Molecular methods</a:t>
            </a:r>
            <a:r>
              <a:rPr lang="en-US" sz="2999" u="sng">
                <a:solidFill>
                  <a:srgbClr val="000000"/>
                </a:solidFill>
                <a:latin typeface="Open Sans Bold"/>
              </a:rPr>
              <a:t> </a:t>
            </a:r>
            <a:r>
              <a:rPr lang="en-US" sz="2999">
                <a:solidFill>
                  <a:srgbClr val="000000"/>
                </a:solidFill>
                <a:latin typeface="Open Sans Bold"/>
              </a:rPr>
              <a:t>: PCR or DNA sequencing detects specific resistance genes or mutations.</a:t>
            </a:r>
          </a:p>
          <a:p>
            <a:pPr algn="just">
              <a:lnSpc>
                <a:spcPts val="4199"/>
              </a:lnSpc>
            </a:pPr>
            <a:endParaRPr lang="en-US" sz="2999">
              <a:solidFill>
                <a:srgbClr val="000000"/>
              </a:solidFill>
              <a:latin typeface="Open Sans Bold"/>
            </a:endParaRPr>
          </a:p>
          <a:p>
            <a:pPr algn="ctr">
              <a:lnSpc>
                <a:spcPts val="4199"/>
              </a:lnSpc>
              <a:spcBef>
                <a:spcPct val="0"/>
              </a:spcBef>
            </a:pPr>
            <a:endParaRPr lang="en-US" sz="2999">
              <a:solidFill>
                <a:srgbClr val="000000"/>
              </a:solidFill>
              <a:latin typeface="Open Sans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TextBox 22"/>
          <p:cNvSpPr txBox="1"/>
          <p:nvPr/>
        </p:nvSpPr>
        <p:spPr>
          <a:xfrm>
            <a:off x="0" y="2312950"/>
            <a:ext cx="18288000" cy="7829551"/>
          </a:xfrm>
          <a:prstGeom prst="rect">
            <a:avLst/>
          </a:prstGeom>
        </p:spPr>
        <p:txBody>
          <a:bodyPr lIns="0" tIns="0" rIns="0" bIns="0" rtlCol="0" anchor="t">
            <a:spAutoFit/>
          </a:bodyPr>
          <a:lstStyle/>
          <a:p>
            <a:pPr algn="ctr">
              <a:lnSpc>
                <a:spcPts val="4199"/>
              </a:lnSpc>
            </a:pPr>
            <a:r>
              <a:rPr lang="en-US" sz="2999">
                <a:solidFill>
                  <a:srgbClr val="FF3131"/>
                </a:solidFill>
                <a:latin typeface="Open Sans Bold"/>
              </a:rPr>
              <a:t>The principles of antibiotic susceptibility testing are based on the assessment of the ability of antibiotics to inhibit the growth of bacteria or kill them.</a:t>
            </a:r>
          </a:p>
          <a:p>
            <a:pPr algn="ctr">
              <a:lnSpc>
                <a:spcPts val="4199"/>
              </a:lnSpc>
            </a:pPr>
            <a:endParaRPr lang="en-US" sz="2999">
              <a:solidFill>
                <a:srgbClr val="FF3131"/>
              </a:solidFill>
              <a:latin typeface="Open Sans Bold"/>
            </a:endParaRPr>
          </a:p>
          <a:p>
            <a:pPr marL="647694" lvl="1" indent="-323847" algn="ctr">
              <a:lnSpc>
                <a:spcPts val="4199"/>
              </a:lnSpc>
              <a:buFont typeface="Arial"/>
              <a:buChar char="•"/>
            </a:pPr>
            <a:r>
              <a:rPr lang="en-US" sz="2999">
                <a:solidFill>
                  <a:srgbClr val="0E0340"/>
                </a:solidFill>
                <a:latin typeface="Open Sans Bold"/>
              </a:rPr>
              <a:t>A</a:t>
            </a:r>
            <a:r>
              <a:rPr lang="en-US" sz="2999">
                <a:solidFill>
                  <a:srgbClr val="1D1B1C"/>
                </a:solidFill>
                <a:latin typeface="Open Sans Bold"/>
              </a:rPr>
              <a:t> standardized inoculum of bacteria (usually 0.5Mcf) is dabbed onto the surface of a dish of </a:t>
            </a:r>
            <a:r>
              <a:rPr lang="en-US" sz="2999" u="sng">
                <a:solidFill>
                  <a:srgbClr val="1D1B1C"/>
                </a:solidFill>
                <a:latin typeface="Open Sans Bold"/>
                <a:hlinkClick r:id="rId2" tooltip="https://microbiologie-clinique.com/mueller-hinton-agar.html"/>
              </a:rPr>
              <a:t>Mueller-Hinton (MH) agar</a:t>
            </a:r>
          </a:p>
          <a:p>
            <a:pPr algn="ctr">
              <a:lnSpc>
                <a:spcPts val="4199"/>
              </a:lnSpc>
            </a:pPr>
            <a:endParaRPr lang="en-US" sz="2999" u="sng">
              <a:solidFill>
                <a:srgbClr val="1D1B1C"/>
              </a:solidFill>
              <a:latin typeface="Open Sans Bold"/>
              <a:hlinkClick r:id="rId2" tooltip="https://microbiologie-clinique.com/mueller-hinton-agar.html"/>
            </a:endParaRPr>
          </a:p>
          <a:p>
            <a:pPr marL="647694" lvl="1" indent="-323847">
              <a:lnSpc>
                <a:spcPts val="4199"/>
              </a:lnSpc>
              <a:buFont typeface="Arial"/>
              <a:buChar char="•"/>
            </a:pPr>
            <a:r>
              <a:rPr lang="en-US" sz="2999">
                <a:solidFill>
                  <a:srgbClr val="FF3131"/>
                </a:solidFill>
                <a:latin typeface="Open Sans Bold"/>
              </a:rPr>
              <a:t> </a:t>
            </a:r>
            <a:r>
              <a:rPr lang="en-US" sz="2999">
                <a:solidFill>
                  <a:srgbClr val="0E0340"/>
                </a:solidFill>
                <a:latin typeface="Open Sans Bold"/>
              </a:rPr>
              <a:t>Discs impregnated with antimicrobial agents are placed on the agar.</a:t>
            </a:r>
          </a:p>
          <a:p>
            <a:pPr>
              <a:lnSpc>
                <a:spcPts val="4199"/>
              </a:lnSpc>
            </a:pPr>
            <a:endParaRPr lang="en-US" sz="2999">
              <a:solidFill>
                <a:srgbClr val="0E0340"/>
              </a:solidFill>
              <a:latin typeface="Open Sans Bold"/>
            </a:endParaRPr>
          </a:p>
          <a:p>
            <a:pPr marL="647694" lvl="1" indent="-323847">
              <a:lnSpc>
                <a:spcPts val="4199"/>
              </a:lnSpc>
              <a:buFont typeface="Arial"/>
              <a:buChar char="•"/>
            </a:pPr>
            <a:r>
              <a:rPr lang="en-US" sz="2999">
                <a:solidFill>
                  <a:srgbClr val="0E0340"/>
                </a:solidFill>
                <a:latin typeface="Open Sans Bold"/>
              </a:rPr>
              <a:t>After overnight incubation, the diameter of the zone of inhibition is measured around each disc.</a:t>
            </a:r>
          </a:p>
          <a:p>
            <a:pPr marL="647694" lvl="1" indent="-323847">
              <a:lnSpc>
                <a:spcPts val="4199"/>
              </a:lnSpc>
              <a:buFont typeface="Arial"/>
              <a:buChar char="•"/>
            </a:pPr>
            <a:r>
              <a:rPr lang="en-US" sz="2999">
                <a:solidFill>
                  <a:srgbClr val="0E0340"/>
                </a:solidFill>
                <a:latin typeface="Open Sans Bold"/>
              </a:rPr>
              <a:t>By referring to the tables of the </a:t>
            </a:r>
            <a:r>
              <a:rPr lang="en-US" sz="2999" u="sng">
                <a:solidFill>
                  <a:srgbClr val="0E0340"/>
                </a:solidFill>
                <a:latin typeface="Open Sans Bold"/>
                <a:hlinkClick r:id="rId3" tooltip="https://clsi.org/"/>
              </a:rPr>
              <a:t>CLSI</a:t>
            </a:r>
            <a:r>
              <a:rPr lang="en-US" sz="2999">
                <a:solidFill>
                  <a:srgbClr val="0E0340"/>
                </a:solidFill>
                <a:latin typeface="Open Sans Bold"/>
              </a:rPr>
              <a:t> standard / </a:t>
            </a:r>
            <a:r>
              <a:rPr lang="en-US" sz="2999" u="sng">
                <a:solidFill>
                  <a:srgbClr val="0E0340"/>
                </a:solidFill>
                <a:latin typeface="Open Sans Bold"/>
                <a:hlinkClick r:id="rId4" tooltip="https://www.eucast.org/"/>
              </a:rPr>
              <a:t>EUCAST</a:t>
            </a:r>
            <a:r>
              <a:rPr lang="en-US" sz="2999">
                <a:solidFill>
                  <a:srgbClr val="0E0340"/>
                </a:solidFill>
                <a:latin typeface="Open Sans Bold"/>
              </a:rPr>
              <a:t>, we obtain a qualitative report of sensitive (S), intermediate (I) or resistan (R).</a:t>
            </a:r>
          </a:p>
          <a:p>
            <a:pPr algn="ctr">
              <a:lnSpc>
                <a:spcPts val="4199"/>
              </a:lnSpc>
              <a:spcBef>
                <a:spcPct val="0"/>
              </a:spcBef>
            </a:pPr>
            <a:endParaRPr lang="en-US" sz="2999">
              <a:solidFill>
                <a:srgbClr val="0E0340"/>
              </a:solidFill>
              <a:latin typeface="Open Sans Bold"/>
            </a:endParaRPr>
          </a:p>
          <a:p>
            <a:pPr algn="just">
              <a:lnSpc>
                <a:spcPts val="4199"/>
              </a:lnSpc>
            </a:pPr>
            <a:endParaRPr lang="en-US" sz="2999">
              <a:solidFill>
                <a:srgbClr val="0E0340"/>
              </a:solidFill>
              <a:latin typeface="Open Sans Bold"/>
            </a:endParaRPr>
          </a:p>
          <a:p>
            <a:pPr algn="ctr">
              <a:lnSpc>
                <a:spcPts val="4199"/>
              </a:lnSpc>
              <a:spcBef>
                <a:spcPct val="0"/>
              </a:spcBef>
            </a:pPr>
            <a:endParaRPr lang="en-US" sz="2999">
              <a:solidFill>
                <a:srgbClr val="0E0340"/>
              </a:solidFill>
              <a:latin typeface="Open Sans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718414" y="0"/>
            <a:ext cx="4393457" cy="839228"/>
            <a:chOff x="0" y="0"/>
            <a:chExt cx="1157124" cy="221031"/>
          </a:xfrm>
        </p:grpSpPr>
        <p:sp>
          <p:nvSpPr>
            <p:cNvPr id="6" name="Freeform 6"/>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7820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5235591" y="-189472"/>
            <a:ext cx="2664422" cy="1218172"/>
            <a:chOff x="0" y="0"/>
            <a:chExt cx="483446" cy="221031"/>
          </a:xfrm>
        </p:grpSpPr>
        <p:sp>
          <p:nvSpPr>
            <p:cNvPr id="12" name="Freeform 12"/>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13" name="TextBox 13"/>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088612" y="9258300"/>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6" name="TextBox 16"/>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6846001"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9" name="TextBox 19"/>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0" name="AutoShape 20"/>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21" name="AutoShape 21"/>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22" name="TextBox 22"/>
          <p:cNvSpPr txBox="1"/>
          <p:nvPr/>
        </p:nvSpPr>
        <p:spPr>
          <a:xfrm>
            <a:off x="0" y="2312950"/>
            <a:ext cx="18288000" cy="7829551"/>
          </a:xfrm>
          <a:prstGeom prst="rect">
            <a:avLst/>
          </a:prstGeom>
        </p:spPr>
        <p:txBody>
          <a:bodyPr lIns="0" tIns="0" rIns="0" bIns="0" rtlCol="0" anchor="t">
            <a:spAutoFit/>
          </a:bodyPr>
          <a:lstStyle/>
          <a:p>
            <a:pPr algn="ctr">
              <a:lnSpc>
                <a:spcPts val="4199"/>
              </a:lnSpc>
            </a:pPr>
            <a:r>
              <a:rPr lang="en-US" sz="2999">
                <a:solidFill>
                  <a:srgbClr val="FF3131"/>
                </a:solidFill>
                <a:latin typeface="Open Sans Bold"/>
              </a:rPr>
              <a:t>The principles of antibiotic susceptibility testing are based on the assessment of the ability of antibiotics to inhibit the growth of bacteria or kill them.</a:t>
            </a:r>
          </a:p>
          <a:p>
            <a:pPr algn="ctr">
              <a:lnSpc>
                <a:spcPts val="4199"/>
              </a:lnSpc>
            </a:pPr>
            <a:endParaRPr lang="en-US" sz="2999">
              <a:solidFill>
                <a:srgbClr val="FF3131"/>
              </a:solidFill>
              <a:latin typeface="Open Sans Bold"/>
            </a:endParaRPr>
          </a:p>
          <a:p>
            <a:pPr marL="647694" lvl="1" indent="-323847" algn="ctr">
              <a:lnSpc>
                <a:spcPts val="4199"/>
              </a:lnSpc>
              <a:buFont typeface="Arial"/>
              <a:buChar char="•"/>
            </a:pPr>
            <a:r>
              <a:rPr lang="en-US" sz="2999">
                <a:solidFill>
                  <a:srgbClr val="0E0340"/>
                </a:solidFill>
                <a:latin typeface="Open Sans Bold"/>
              </a:rPr>
              <a:t>A</a:t>
            </a:r>
            <a:r>
              <a:rPr lang="en-US" sz="2999">
                <a:solidFill>
                  <a:srgbClr val="1D1B1C"/>
                </a:solidFill>
                <a:latin typeface="Open Sans Bold"/>
              </a:rPr>
              <a:t> standardized inoculum of bacteria (usually 0.5Mcf) is dabbed onto the surface of a dish of </a:t>
            </a:r>
            <a:r>
              <a:rPr lang="en-US" sz="2999" u="sng">
                <a:solidFill>
                  <a:srgbClr val="1D1B1C"/>
                </a:solidFill>
                <a:latin typeface="Open Sans Bold"/>
                <a:hlinkClick r:id="rId2" tooltip="https://microbiologie-clinique.com/mueller-hinton-agar.html"/>
              </a:rPr>
              <a:t>Mueller-Hinton (MH) agar</a:t>
            </a:r>
          </a:p>
          <a:p>
            <a:pPr algn="ctr">
              <a:lnSpc>
                <a:spcPts val="4199"/>
              </a:lnSpc>
            </a:pPr>
            <a:endParaRPr lang="en-US" sz="2999" u="sng">
              <a:solidFill>
                <a:srgbClr val="1D1B1C"/>
              </a:solidFill>
              <a:latin typeface="Open Sans Bold"/>
              <a:hlinkClick r:id="rId2" tooltip="https://microbiologie-clinique.com/mueller-hinton-agar.html"/>
            </a:endParaRPr>
          </a:p>
          <a:p>
            <a:pPr marL="647694" lvl="1" indent="-323847">
              <a:lnSpc>
                <a:spcPts val="4199"/>
              </a:lnSpc>
              <a:buFont typeface="Arial"/>
              <a:buChar char="•"/>
            </a:pPr>
            <a:r>
              <a:rPr lang="en-US" sz="2999">
                <a:solidFill>
                  <a:srgbClr val="FF3131"/>
                </a:solidFill>
                <a:latin typeface="Open Sans Bold"/>
              </a:rPr>
              <a:t> </a:t>
            </a:r>
            <a:r>
              <a:rPr lang="en-US" sz="2999">
                <a:solidFill>
                  <a:srgbClr val="0E0340"/>
                </a:solidFill>
                <a:latin typeface="Open Sans Bold"/>
              </a:rPr>
              <a:t>Discs impregnated with antimicrobial agents are placed on the agar.</a:t>
            </a:r>
          </a:p>
          <a:p>
            <a:pPr>
              <a:lnSpc>
                <a:spcPts val="4199"/>
              </a:lnSpc>
            </a:pPr>
            <a:endParaRPr lang="en-US" sz="2999">
              <a:solidFill>
                <a:srgbClr val="0E0340"/>
              </a:solidFill>
              <a:latin typeface="Open Sans Bold"/>
            </a:endParaRPr>
          </a:p>
          <a:p>
            <a:pPr marL="647694" lvl="1" indent="-323847">
              <a:lnSpc>
                <a:spcPts val="4199"/>
              </a:lnSpc>
              <a:buFont typeface="Arial"/>
              <a:buChar char="•"/>
            </a:pPr>
            <a:r>
              <a:rPr lang="en-US" sz="2999">
                <a:solidFill>
                  <a:srgbClr val="0E0340"/>
                </a:solidFill>
                <a:latin typeface="Open Sans Bold"/>
              </a:rPr>
              <a:t>After overnight incubation, the diameter of the zone of inhibition is measured around each disc.</a:t>
            </a:r>
          </a:p>
          <a:p>
            <a:pPr marL="647694" lvl="1" indent="-323847">
              <a:lnSpc>
                <a:spcPts val="4199"/>
              </a:lnSpc>
              <a:buFont typeface="Arial"/>
              <a:buChar char="•"/>
            </a:pPr>
            <a:r>
              <a:rPr lang="en-US" sz="2999">
                <a:solidFill>
                  <a:srgbClr val="0E0340"/>
                </a:solidFill>
                <a:latin typeface="Open Sans Bold"/>
              </a:rPr>
              <a:t>By referring to the tables of the </a:t>
            </a:r>
            <a:r>
              <a:rPr lang="en-US" sz="2999" u="sng">
                <a:solidFill>
                  <a:srgbClr val="0E0340"/>
                </a:solidFill>
                <a:latin typeface="Open Sans Bold"/>
                <a:hlinkClick r:id="rId3" tooltip="https://clsi.org/"/>
              </a:rPr>
              <a:t>CLSI</a:t>
            </a:r>
            <a:r>
              <a:rPr lang="en-US" sz="2999">
                <a:solidFill>
                  <a:srgbClr val="0E0340"/>
                </a:solidFill>
                <a:latin typeface="Open Sans Bold"/>
              </a:rPr>
              <a:t> standard / </a:t>
            </a:r>
            <a:r>
              <a:rPr lang="en-US" sz="2999" u="sng">
                <a:solidFill>
                  <a:srgbClr val="0E0340"/>
                </a:solidFill>
                <a:latin typeface="Open Sans Bold"/>
                <a:hlinkClick r:id="rId4" tooltip="https://www.eucast.org/"/>
              </a:rPr>
              <a:t>EUCAST</a:t>
            </a:r>
            <a:r>
              <a:rPr lang="en-US" sz="2999">
                <a:solidFill>
                  <a:srgbClr val="0E0340"/>
                </a:solidFill>
                <a:latin typeface="Open Sans Bold"/>
              </a:rPr>
              <a:t>, we obtain a qualitative report of sensitive (S), intermediate (I) or resistan (R).</a:t>
            </a:r>
          </a:p>
          <a:p>
            <a:pPr algn="ctr">
              <a:lnSpc>
                <a:spcPts val="4199"/>
              </a:lnSpc>
              <a:spcBef>
                <a:spcPct val="0"/>
              </a:spcBef>
            </a:pPr>
            <a:endParaRPr lang="en-US" sz="2999">
              <a:solidFill>
                <a:srgbClr val="0E0340"/>
              </a:solidFill>
              <a:latin typeface="Open Sans Bold"/>
            </a:endParaRPr>
          </a:p>
          <a:p>
            <a:pPr algn="just">
              <a:lnSpc>
                <a:spcPts val="4199"/>
              </a:lnSpc>
            </a:pPr>
            <a:endParaRPr lang="en-US" sz="2999">
              <a:solidFill>
                <a:srgbClr val="0E0340"/>
              </a:solidFill>
              <a:latin typeface="Open Sans Bold"/>
            </a:endParaRPr>
          </a:p>
          <a:p>
            <a:pPr algn="ctr">
              <a:lnSpc>
                <a:spcPts val="4199"/>
              </a:lnSpc>
              <a:spcBef>
                <a:spcPct val="0"/>
              </a:spcBef>
            </a:pPr>
            <a:endParaRPr lang="en-US" sz="2999">
              <a:solidFill>
                <a:srgbClr val="0E0340"/>
              </a:solidFill>
              <a:latin typeface="Open Sans 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975"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D7377"/>
            </a:solidFill>
          </p:spPr>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78202" y="9258300"/>
            <a:ext cx="2664422" cy="1218172"/>
            <a:chOff x="0" y="0"/>
            <a:chExt cx="483446" cy="221031"/>
          </a:xfrm>
        </p:grpSpPr>
        <p:sp>
          <p:nvSpPr>
            <p:cNvPr id="6" name="Freeform 6"/>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969393"/>
            </a:solidFill>
          </p:spPr>
        </p:sp>
        <p:sp>
          <p:nvSpPr>
            <p:cNvPr id="7" name="TextBox 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088612"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D7377"/>
            </a:solidFill>
          </p:spPr>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rot="-3705113">
            <a:off x="14301451" y="6522576"/>
            <a:ext cx="3317663" cy="0"/>
          </a:xfrm>
          <a:prstGeom prst="line">
            <a:avLst/>
          </a:prstGeom>
          <a:ln w="85725" cap="flat">
            <a:solidFill>
              <a:srgbClr val="FFFFFF"/>
            </a:solidFill>
            <a:prstDash val="solid"/>
            <a:headEnd type="none" w="sm" len="sm"/>
            <a:tailEnd type="none" w="sm" len="sm"/>
          </a:ln>
        </p:spPr>
      </p:sp>
      <p:sp>
        <p:nvSpPr>
          <p:cNvPr id="12" name="AutoShape 12"/>
          <p:cNvSpPr/>
          <p:nvPr/>
        </p:nvSpPr>
        <p:spPr>
          <a:xfrm rot="-7186693">
            <a:off x="14263267" y="3658214"/>
            <a:ext cx="3317663" cy="0"/>
          </a:xfrm>
          <a:prstGeom prst="line">
            <a:avLst/>
          </a:prstGeom>
          <a:ln w="85725" cap="flat">
            <a:solidFill>
              <a:srgbClr val="FFFFFF"/>
            </a:solidFill>
            <a:prstDash val="solid"/>
            <a:headEnd type="none" w="sm" len="sm"/>
            <a:tailEnd type="none" w="sm" len="sm"/>
          </a:ln>
        </p:spPr>
      </p:sp>
      <p:sp>
        <p:nvSpPr>
          <p:cNvPr id="13" name="TextBox 13"/>
          <p:cNvSpPr txBox="1"/>
          <p:nvPr/>
        </p:nvSpPr>
        <p:spPr>
          <a:xfrm>
            <a:off x="117904" y="533594"/>
            <a:ext cx="9239269" cy="7981017"/>
          </a:xfrm>
          <a:prstGeom prst="rect">
            <a:avLst/>
          </a:prstGeom>
        </p:spPr>
        <p:txBody>
          <a:bodyPr lIns="0" tIns="0" rIns="0" bIns="0" rtlCol="0" anchor="t">
            <a:spAutoFit/>
          </a:bodyPr>
          <a:lstStyle/>
          <a:p>
            <a:pPr marL="655633" lvl="1" indent="-327816">
              <a:lnSpc>
                <a:spcPts val="4251"/>
              </a:lnSpc>
              <a:buFont typeface="Arial"/>
              <a:buChar char="•"/>
            </a:pPr>
            <a:r>
              <a:rPr lang="en-US" sz="3036">
                <a:solidFill>
                  <a:srgbClr val="0E0340"/>
                </a:solidFill>
                <a:latin typeface="Open Sans Bold"/>
              </a:rPr>
              <a:t>The culture medium must allow the growth of many bacteria and it must not contain antibiotic inhibitors :</a:t>
            </a:r>
          </a:p>
          <a:p>
            <a:pPr>
              <a:lnSpc>
                <a:spcPts val="4251"/>
              </a:lnSpc>
              <a:spcBef>
                <a:spcPct val="0"/>
              </a:spcBef>
            </a:pPr>
            <a:endParaRPr lang="en-US" sz="3036">
              <a:solidFill>
                <a:srgbClr val="0E0340"/>
              </a:solidFill>
              <a:latin typeface="Open Sans Bold"/>
            </a:endParaRPr>
          </a:p>
          <a:p>
            <a:pPr marL="655633" lvl="1" indent="-327816">
              <a:lnSpc>
                <a:spcPts val="4251"/>
              </a:lnSpc>
              <a:buFont typeface="Arial"/>
              <a:buChar char="•"/>
            </a:pPr>
            <a:r>
              <a:rPr lang="en-US" sz="3036">
                <a:solidFill>
                  <a:srgbClr val="0E0340"/>
                </a:solidFill>
                <a:latin typeface="Open Sans Bold"/>
              </a:rPr>
              <a:t>A pH too acidic increases the activity of ß-lactams, an alkaline medium favors aminoglycosides and macrolides, it must be between 7.2 and 7.4, a value which allows good bacterial growth and which achieves a compromise for the activity of antibiotics.</a:t>
            </a:r>
          </a:p>
          <a:p>
            <a:pPr>
              <a:lnSpc>
                <a:spcPts val="4251"/>
              </a:lnSpc>
            </a:pPr>
            <a:endParaRPr lang="en-US" sz="3036">
              <a:solidFill>
                <a:srgbClr val="0E0340"/>
              </a:solidFill>
              <a:latin typeface="Open Sans Bold"/>
            </a:endParaRPr>
          </a:p>
          <a:p>
            <a:pPr marL="655633" lvl="1" indent="-327816">
              <a:lnSpc>
                <a:spcPts val="4251"/>
              </a:lnSpc>
              <a:buFont typeface="Arial"/>
              <a:buChar char="•"/>
            </a:pPr>
            <a:r>
              <a:rPr lang="en-US" sz="3036">
                <a:solidFill>
                  <a:srgbClr val="0E0340"/>
                </a:solidFill>
                <a:latin typeface="Open Sans Bold"/>
              </a:rPr>
              <a:t>The calcium and magnesium content must be controlled, because excess divalent cations (Ca2+, Mg2+) inhibit the action of polymyxins.</a:t>
            </a:r>
          </a:p>
        </p:txBody>
      </p:sp>
      <p:sp>
        <p:nvSpPr>
          <p:cNvPr id="14" name="TextBox 14"/>
          <p:cNvSpPr txBox="1"/>
          <p:nvPr/>
        </p:nvSpPr>
        <p:spPr>
          <a:xfrm>
            <a:off x="9725623" y="148785"/>
            <a:ext cx="8307937" cy="8717672"/>
          </a:xfrm>
          <a:prstGeom prst="rect">
            <a:avLst/>
          </a:prstGeom>
        </p:spPr>
        <p:txBody>
          <a:bodyPr lIns="0" tIns="0" rIns="0" bIns="0" rtlCol="0" anchor="t">
            <a:spAutoFit/>
          </a:bodyPr>
          <a:lstStyle/>
          <a:p>
            <a:pPr>
              <a:lnSpc>
                <a:spcPts val="4073"/>
              </a:lnSpc>
              <a:spcBef>
                <a:spcPct val="0"/>
              </a:spcBef>
            </a:pPr>
            <a:r>
              <a:rPr lang="en-US" sz="2909">
                <a:solidFill>
                  <a:srgbClr val="0E0340"/>
                </a:solidFill>
                <a:latin typeface="Open Sans Bold"/>
              </a:rPr>
              <a:t>The medium used for the majority of bacterial species is Mueller-Hinton agar (plus 5% blood for fastidious germs) :</a:t>
            </a:r>
          </a:p>
          <a:p>
            <a:pPr>
              <a:lnSpc>
                <a:spcPts val="4073"/>
              </a:lnSpc>
              <a:spcBef>
                <a:spcPct val="0"/>
              </a:spcBef>
            </a:pPr>
            <a:endParaRPr lang="en-US" sz="2909">
              <a:solidFill>
                <a:srgbClr val="0E0340"/>
              </a:solidFill>
              <a:latin typeface="Open Sans Bold"/>
            </a:endParaRPr>
          </a:p>
          <a:p>
            <a:pPr marL="628177" lvl="1" indent="-314088">
              <a:lnSpc>
                <a:spcPts val="4073"/>
              </a:lnSpc>
              <a:buFont typeface="Arial"/>
              <a:buChar char="•"/>
            </a:pPr>
            <a:r>
              <a:rPr lang="en-US" sz="2909">
                <a:solidFill>
                  <a:srgbClr val="0E0340"/>
                </a:solidFill>
                <a:latin typeface="Open Sans Bold"/>
              </a:rPr>
              <a:t>It shows acceptable lot-to-lot reproducibility for susceptibility testing.</a:t>
            </a:r>
          </a:p>
          <a:p>
            <a:pPr>
              <a:lnSpc>
                <a:spcPts val="4073"/>
              </a:lnSpc>
            </a:pPr>
            <a:endParaRPr lang="en-US" sz="2909">
              <a:solidFill>
                <a:srgbClr val="0E0340"/>
              </a:solidFill>
              <a:latin typeface="Open Sans Bold"/>
            </a:endParaRPr>
          </a:p>
          <a:p>
            <a:pPr marL="628177" lvl="1" indent="-314088">
              <a:lnSpc>
                <a:spcPts val="4073"/>
              </a:lnSpc>
              <a:buFont typeface="Arial"/>
              <a:buChar char="•"/>
            </a:pPr>
            <a:r>
              <a:rPr lang="en-US" sz="2909">
                <a:solidFill>
                  <a:srgbClr val="0E0340"/>
                </a:solidFill>
                <a:latin typeface="Open Sans Bold"/>
              </a:rPr>
              <a:t>It is low in inhibitors which affect sulfonamide, trimethoprim and tetracycline susceptibility test results.</a:t>
            </a:r>
          </a:p>
          <a:p>
            <a:pPr>
              <a:lnSpc>
                <a:spcPts val="4073"/>
              </a:lnSpc>
            </a:pPr>
            <a:endParaRPr lang="en-US" sz="2909">
              <a:solidFill>
                <a:srgbClr val="0E0340"/>
              </a:solidFill>
              <a:latin typeface="Open Sans Bold"/>
            </a:endParaRPr>
          </a:p>
          <a:p>
            <a:pPr marL="628177" lvl="1" indent="-314088">
              <a:lnSpc>
                <a:spcPts val="4073"/>
              </a:lnSpc>
              <a:buFont typeface="Arial"/>
              <a:buChar char="•"/>
            </a:pPr>
            <a:r>
              <a:rPr lang="en-US" sz="2909">
                <a:solidFill>
                  <a:srgbClr val="0E0340"/>
                </a:solidFill>
                <a:latin typeface="Open Sans Bold"/>
              </a:rPr>
              <a:t>It supports satisfactory growth of most pathogens.</a:t>
            </a:r>
          </a:p>
          <a:p>
            <a:pPr>
              <a:lnSpc>
                <a:spcPts val="4073"/>
              </a:lnSpc>
            </a:pPr>
            <a:endParaRPr lang="en-US" sz="2909">
              <a:solidFill>
                <a:srgbClr val="0E0340"/>
              </a:solidFill>
              <a:latin typeface="Open Sans Bold"/>
            </a:endParaRPr>
          </a:p>
          <a:p>
            <a:pPr marL="628177" lvl="1" indent="-314088">
              <a:lnSpc>
                <a:spcPts val="4073"/>
              </a:lnSpc>
              <a:buFont typeface="Arial"/>
              <a:buChar char="•"/>
            </a:pPr>
            <a:r>
              <a:rPr lang="en-US" sz="2909">
                <a:solidFill>
                  <a:srgbClr val="0E0340"/>
                </a:solidFill>
                <a:latin typeface="Open Sans Bold"/>
              </a:rPr>
              <a:t>A large amount of data and experience has been collected on sensitivity tests carried out with this medium.</a:t>
            </a:r>
          </a:p>
        </p:txBody>
      </p:sp>
      <p:grpSp>
        <p:nvGrpSpPr>
          <p:cNvPr id="15" name="Group 15"/>
          <p:cNvGrpSpPr/>
          <p:nvPr/>
        </p:nvGrpSpPr>
        <p:grpSpPr>
          <a:xfrm rot="5400000">
            <a:off x="4991085" y="5066455"/>
            <a:ext cx="9167020" cy="434842"/>
            <a:chOff x="0" y="0"/>
            <a:chExt cx="1157124" cy="54889"/>
          </a:xfrm>
        </p:grpSpPr>
        <p:sp>
          <p:nvSpPr>
            <p:cNvPr id="16" name="Freeform 16"/>
            <p:cNvSpPr/>
            <p:nvPr/>
          </p:nvSpPr>
          <p:spPr>
            <a:xfrm>
              <a:off x="0" y="0"/>
              <a:ext cx="1157125" cy="54889"/>
            </a:xfrm>
            <a:custGeom>
              <a:avLst/>
              <a:gdLst/>
              <a:ahLst/>
              <a:cxnLst/>
              <a:rect l="l" t="t" r="r" b="b"/>
              <a:pathLst>
                <a:path w="1157125" h="54889">
                  <a:moveTo>
                    <a:pt x="203200" y="0"/>
                  </a:moveTo>
                  <a:lnTo>
                    <a:pt x="1157125" y="0"/>
                  </a:lnTo>
                  <a:lnTo>
                    <a:pt x="953925" y="54889"/>
                  </a:lnTo>
                  <a:lnTo>
                    <a:pt x="0" y="54889"/>
                  </a:lnTo>
                  <a:lnTo>
                    <a:pt x="203200" y="0"/>
                  </a:lnTo>
                  <a:close/>
                </a:path>
              </a:pathLst>
            </a:custGeom>
            <a:solidFill>
              <a:srgbClr val="0D7377"/>
            </a:solidFill>
          </p:spPr>
        </p:sp>
        <p:sp>
          <p:nvSpPr>
            <p:cNvPr id="17" name="TextBox 17"/>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1101</Words>
  <Application>Microsoft Office PowerPoint</Application>
  <PresentationFormat>Custom</PresentationFormat>
  <Paragraphs>104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Open Sans Bold</vt:lpstr>
      <vt:lpstr>TT Chocolates Ultra-Bold</vt:lpstr>
      <vt:lpstr>League Spartan</vt:lpstr>
      <vt:lpstr>Arial</vt:lpstr>
      <vt:lpstr>Questrial</vt:lpstr>
      <vt:lpstr>TT Chocolates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M.sc.lecture 3</dc:title>
  <cp:lastModifiedBy>User</cp:lastModifiedBy>
  <cp:revision>2</cp:revision>
  <dcterms:created xsi:type="dcterms:W3CDTF">2006-08-16T00:00:00Z</dcterms:created>
  <dcterms:modified xsi:type="dcterms:W3CDTF">2023-09-30T22:51:30Z</dcterms:modified>
  <dc:identifier>DAFv9P7xNbM</dc:identifier>
</cp:coreProperties>
</file>